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39"/>
  </p:notesMasterIdLst>
  <p:handoutMasterIdLst>
    <p:handoutMasterId r:id="rId40"/>
  </p:handoutMasterIdLst>
  <p:sldIdLst>
    <p:sldId id="257" r:id="rId5"/>
    <p:sldId id="1228" r:id="rId6"/>
    <p:sldId id="1260" r:id="rId7"/>
    <p:sldId id="1236" r:id="rId8"/>
    <p:sldId id="1127" r:id="rId9"/>
    <p:sldId id="1179" r:id="rId10"/>
    <p:sldId id="1136" r:id="rId11"/>
    <p:sldId id="1238" r:id="rId12"/>
    <p:sldId id="1246" r:id="rId13"/>
    <p:sldId id="1258" r:id="rId14"/>
    <p:sldId id="1247" r:id="rId15"/>
    <p:sldId id="1237" r:id="rId16"/>
    <p:sldId id="1239" r:id="rId17"/>
    <p:sldId id="1170" r:id="rId18"/>
    <p:sldId id="1138" r:id="rId19"/>
    <p:sldId id="1139" r:id="rId20"/>
    <p:sldId id="1140" r:id="rId21"/>
    <p:sldId id="1221" r:id="rId22"/>
    <p:sldId id="1241" r:id="rId23"/>
    <p:sldId id="1259" r:id="rId24"/>
    <p:sldId id="1255" r:id="rId25"/>
    <p:sldId id="1209" r:id="rId26"/>
    <p:sldId id="1210" r:id="rId27"/>
    <p:sldId id="1211" r:id="rId28"/>
    <p:sldId id="1242" r:id="rId29"/>
    <p:sldId id="1243" r:id="rId30"/>
    <p:sldId id="1244" r:id="rId31"/>
    <p:sldId id="1235" r:id="rId32"/>
    <p:sldId id="1227" r:id="rId33"/>
    <p:sldId id="1257" r:id="rId34"/>
    <p:sldId id="1261" r:id="rId35"/>
    <p:sldId id="1250" r:id="rId36"/>
    <p:sldId id="1251" r:id="rId37"/>
    <p:sldId id="1253" r:id="rId38"/>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6100"/>
    <a:srgbClr val="599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77FB6E-F0B4-3D43-8F6E-FE2AC075E8FF}" v="11" dt="2024-03-08T12:25:00.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36063" autoAdjust="0"/>
    <p:restoredTop sz="93469" autoAdjust="0"/>
  </p:normalViewPr>
  <p:slideViewPr>
    <p:cSldViewPr>
      <p:cViewPr varScale="1">
        <p:scale>
          <a:sx n="90" d="100"/>
          <a:sy n="90" d="100"/>
        </p:scale>
        <p:origin x="216" y="1040"/>
      </p:cViewPr>
      <p:guideLst>
        <p:guide orient="horz" pos="2160"/>
        <p:guide pos="2880"/>
      </p:guideLst>
    </p:cSldViewPr>
  </p:slideViewPr>
  <p:outlineViewPr>
    <p:cViewPr>
      <p:scale>
        <a:sx n="33" d="100"/>
        <a:sy n="33" d="100"/>
      </p:scale>
      <p:origin x="48" y="1515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F05A45-476C-4FD8-9937-AD33F1C37722}"/>
              </a:ext>
            </a:extLst>
          </p:cNvPr>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29C4B6F-A505-401F-AC77-D5CCCFFB23B7}"/>
              </a:ext>
            </a:extLst>
          </p:cNvPr>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13D7F2C7-0DA9-42BA-A2D9-17B38B4C61C5}" type="datetimeFigureOut">
              <a:rPr lang="en-US" smtClean="0"/>
              <a:t>3/8/24</a:t>
            </a:fld>
            <a:endParaRPr lang="en-US"/>
          </a:p>
        </p:txBody>
      </p:sp>
      <p:sp>
        <p:nvSpPr>
          <p:cNvPr id="4" name="Footer Placeholder 3">
            <a:extLst>
              <a:ext uri="{FF2B5EF4-FFF2-40B4-BE49-F238E27FC236}">
                <a16:creationId xmlns:a16="http://schemas.microsoft.com/office/drawing/2014/main" id="{27206E31-EE25-4EB2-82BE-1376C5D34E87}"/>
              </a:ext>
            </a:extLst>
          </p:cNvPr>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A9DC42-B720-4457-AB85-A59B04715D00}"/>
              </a:ext>
            </a:extLst>
          </p:cNvPr>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DA6D4E89-2BFE-49CA-94EF-2DC476A0BC6D}" type="slidenum">
              <a:rPr lang="en-US" smtClean="0"/>
              <a:t>‹#›</a:t>
            </a:fld>
            <a:endParaRPr lang="en-US"/>
          </a:p>
        </p:txBody>
      </p:sp>
    </p:spTree>
    <p:extLst>
      <p:ext uri="{BB962C8B-B14F-4D97-AF65-F5344CB8AC3E}">
        <p14:creationId xmlns:p14="http://schemas.microsoft.com/office/powerpoint/2010/main" val="2959918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3172" tIns="46586" rIns="93172" bIns="46586" rtlCol="0"/>
          <a:lstStyle>
            <a:lvl1pPr algn="r">
              <a:defRPr sz="1300"/>
            </a:lvl1pPr>
          </a:lstStyle>
          <a:p>
            <a:fld id="{A93B2673-C408-4239-A975-E62D0EC5802B}" type="datetimeFigureOut">
              <a:rPr lang="en-US" smtClean="0"/>
              <a:pPr/>
              <a:t>3/8/24</a:t>
            </a:fld>
            <a:endParaRPr lang="en-US"/>
          </a:p>
        </p:txBody>
      </p:sp>
      <p:sp>
        <p:nvSpPr>
          <p:cNvPr id="4" name="Slide Image Placeholder 3"/>
          <p:cNvSpPr>
            <a:spLocks noGrp="1" noRot="1" noChangeAspect="1"/>
          </p:cNvSpPr>
          <p:nvPr>
            <p:ph type="sldImg" idx="2"/>
          </p:nvPr>
        </p:nvSpPr>
        <p:spPr>
          <a:xfrm>
            <a:off x="914400" y="746125"/>
            <a:ext cx="4965700" cy="3724275"/>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657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848645" y="9433107"/>
            <a:ext cx="2944283" cy="496570"/>
          </a:xfrm>
          <a:prstGeom prst="rect">
            <a:avLst/>
          </a:prstGeom>
        </p:spPr>
        <p:txBody>
          <a:bodyPr vert="horz" lIns="93172" tIns="46586" rIns="93172" bIns="46586" rtlCol="0" anchor="b"/>
          <a:lstStyle>
            <a:lvl1pPr algn="r">
              <a:defRPr sz="1300"/>
            </a:lvl1pPr>
          </a:lstStyle>
          <a:p>
            <a:fld id="{3E3F7818-36D0-4F1A-8F7A-D444DB2A1A72}" type="slidenum">
              <a:rPr lang="en-US" smtClean="0"/>
              <a:pPr/>
              <a:t>‹#›</a:t>
            </a:fld>
            <a:endParaRPr lang="en-US"/>
          </a:p>
        </p:txBody>
      </p:sp>
    </p:spTree>
    <p:extLst>
      <p:ext uri="{BB962C8B-B14F-4D97-AF65-F5344CB8AC3E}">
        <p14:creationId xmlns:p14="http://schemas.microsoft.com/office/powerpoint/2010/main" val="1446739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usgcrp.gov/usgcrp/Library/nationalassessment/overview.ht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GB" dirty="0">
                <a:solidFill>
                  <a:srgbClr val="000000"/>
                </a:solidFill>
                <a:cs typeface="Times New Roman" pitchFamily="18" charset="0"/>
              </a:rPr>
              <a:t> US Global Change Research Program (2000), “</a:t>
            </a:r>
            <a:r>
              <a:rPr lang="en-US" dirty="0">
                <a:solidFill>
                  <a:srgbClr val="000000"/>
                </a:solidFill>
                <a:cs typeface="Arial" charset="0"/>
              </a:rPr>
              <a:t>Climate Change Impacts on the United States The Potential Consequences of Climate Variability and Change” (</a:t>
            </a:r>
            <a:r>
              <a:rPr lang="en-US" dirty="0">
                <a:solidFill>
                  <a:srgbClr val="000000"/>
                </a:solidFill>
                <a:cs typeface="Arial" charset="0"/>
                <a:hlinkClick r:id="rId3"/>
              </a:rPr>
              <a:t>http://www.usgcrp.gov/usgcrp/Library/nationalassessment/overview.htm</a:t>
            </a:r>
            <a:r>
              <a:rPr lang="en-US" dirty="0">
                <a:solidFill>
                  <a:srgbClr val="000000"/>
                </a:solidFill>
                <a:cs typeface="Arial" charset="0"/>
              </a:rPr>
              <a:t>)</a:t>
            </a:r>
          </a:p>
          <a:p>
            <a:endParaRPr lang="en-US" dirty="0"/>
          </a:p>
          <a:p>
            <a:r>
              <a:rPr lang="en-US" dirty="0"/>
              <a:t>PEW 101</a:t>
            </a:r>
          </a:p>
        </p:txBody>
      </p:sp>
      <p:sp>
        <p:nvSpPr>
          <p:cNvPr id="4" name="Slide Number Placeholder 3"/>
          <p:cNvSpPr>
            <a:spLocks noGrp="1"/>
          </p:cNvSpPr>
          <p:nvPr>
            <p:ph type="sldNum" sz="quarter" idx="10"/>
          </p:nvPr>
        </p:nvSpPr>
        <p:spPr/>
        <p:txBody>
          <a:bodyPr/>
          <a:lstStyle/>
          <a:p>
            <a:fld id="{253D1CE3-1EA7-4D37-9441-D03A22443F57}" type="slidenum">
              <a:rPr lang="en-US" smtClean="0"/>
              <a:pPr/>
              <a:t>1</a:t>
            </a:fld>
            <a:endParaRPr lang="en-US"/>
          </a:p>
        </p:txBody>
      </p:sp>
    </p:spTree>
    <p:extLst>
      <p:ext uri="{BB962C8B-B14F-4D97-AF65-F5344CB8AC3E}">
        <p14:creationId xmlns:p14="http://schemas.microsoft.com/office/powerpoint/2010/main" val="2687663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10"/>
          </p:nvPr>
        </p:nvSpPr>
        <p:spPr/>
        <p:txBody>
          <a:bodyPr/>
          <a:lstStyle/>
          <a:p>
            <a:fld id="{3E3F7818-36D0-4F1A-8F7A-D444DB2A1A72}" type="slidenum">
              <a:rPr lang="en-US" smtClean="0"/>
              <a:pPr/>
              <a:t>10</a:t>
            </a:fld>
            <a:endParaRPr lang="en-US"/>
          </a:p>
        </p:txBody>
      </p:sp>
    </p:spTree>
    <p:extLst>
      <p:ext uri="{BB962C8B-B14F-4D97-AF65-F5344CB8AC3E}">
        <p14:creationId xmlns:p14="http://schemas.microsoft.com/office/powerpoint/2010/main" val="3653236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e.g. </a:t>
            </a:r>
            <a:r>
              <a:rPr lang="en-US" dirty="0" err="1"/>
              <a:t>Burtraw</a:t>
            </a:r>
            <a:r>
              <a:rPr lang="en-US" dirty="0"/>
              <a:t> et. al (2010), Fell et. Al (2012)</a:t>
            </a:r>
          </a:p>
          <a:p>
            <a:endParaRPr lang="en-US" dirty="0"/>
          </a:p>
        </p:txBody>
      </p:sp>
      <p:sp>
        <p:nvSpPr>
          <p:cNvPr id="4" name="Slide Number Placeholder 3"/>
          <p:cNvSpPr>
            <a:spLocks noGrp="1"/>
          </p:cNvSpPr>
          <p:nvPr>
            <p:ph type="sldNum" sz="quarter" idx="10"/>
          </p:nvPr>
        </p:nvSpPr>
        <p:spPr/>
        <p:txBody>
          <a:bodyPr/>
          <a:lstStyle/>
          <a:p>
            <a:fld id="{3E3F7818-36D0-4F1A-8F7A-D444DB2A1A72}" type="slidenum">
              <a:rPr lang="en-US" smtClean="0"/>
              <a:pPr/>
              <a:t>11</a:t>
            </a:fld>
            <a:endParaRPr lang="en-US"/>
          </a:p>
        </p:txBody>
      </p:sp>
    </p:spTree>
    <p:extLst>
      <p:ext uri="{BB962C8B-B14F-4D97-AF65-F5344CB8AC3E}">
        <p14:creationId xmlns:p14="http://schemas.microsoft.com/office/powerpoint/2010/main" val="894287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 with tax: </a:t>
            </a:r>
          </a:p>
          <a:p>
            <a:r>
              <a:rPr lang="en-US" dirty="0"/>
              <a:t>Central real time emission monitoring required</a:t>
            </a:r>
          </a:p>
          <a:p>
            <a:r>
              <a:rPr lang="en-US" dirty="0"/>
              <a:t>Politically</a:t>
            </a:r>
            <a:r>
              <a:rPr lang="en-US" baseline="0" dirty="0"/>
              <a:t> Cap &amp; Trade preferred</a:t>
            </a:r>
          </a:p>
          <a:p>
            <a:r>
              <a:rPr lang="en-US" baseline="0" dirty="0"/>
              <a:t>Individual firm is ignorant of aggregate expected emissions</a:t>
            </a:r>
            <a:endParaRPr lang="en-US" dirty="0"/>
          </a:p>
        </p:txBody>
      </p:sp>
      <p:sp>
        <p:nvSpPr>
          <p:cNvPr id="4" name="Slide Number Placeholder 3"/>
          <p:cNvSpPr>
            <a:spLocks noGrp="1"/>
          </p:cNvSpPr>
          <p:nvPr>
            <p:ph type="sldNum" sz="quarter" idx="10"/>
          </p:nvPr>
        </p:nvSpPr>
        <p:spPr/>
        <p:txBody>
          <a:bodyPr/>
          <a:lstStyle/>
          <a:p>
            <a:fld id="{3E3F7818-36D0-4F1A-8F7A-D444DB2A1A72}" type="slidenum">
              <a:rPr lang="en-US" smtClean="0"/>
              <a:pPr/>
              <a:t>12</a:t>
            </a:fld>
            <a:endParaRPr lang="en-US"/>
          </a:p>
        </p:txBody>
      </p:sp>
    </p:spTree>
    <p:extLst>
      <p:ext uri="{BB962C8B-B14F-4D97-AF65-F5344CB8AC3E}">
        <p14:creationId xmlns:p14="http://schemas.microsoft.com/office/powerpoint/2010/main" val="19029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 with tax: </a:t>
            </a:r>
          </a:p>
          <a:p>
            <a:r>
              <a:rPr lang="en-US" dirty="0"/>
              <a:t>Central real time emission monitoring required</a:t>
            </a:r>
          </a:p>
          <a:p>
            <a:r>
              <a:rPr lang="en-US" dirty="0"/>
              <a:t>Politically</a:t>
            </a:r>
            <a:r>
              <a:rPr lang="en-US" baseline="0" dirty="0"/>
              <a:t> Cap &amp; Trade preferred</a:t>
            </a:r>
          </a:p>
          <a:p>
            <a:r>
              <a:rPr lang="en-US" baseline="0" dirty="0"/>
              <a:t>Individual firm is ignorant of aggregate expected emissions</a:t>
            </a:r>
            <a:endParaRPr lang="en-US" dirty="0"/>
          </a:p>
        </p:txBody>
      </p:sp>
      <p:sp>
        <p:nvSpPr>
          <p:cNvPr id="4" name="Slide Number Placeholder 3"/>
          <p:cNvSpPr>
            <a:spLocks noGrp="1"/>
          </p:cNvSpPr>
          <p:nvPr>
            <p:ph type="sldNum" sz="quarter" idx="10"/>
          </p:nvPr>
        </p:nvSpPr>
        <p:spPr/>
        <p:txBody>
          <a:bodyPr/>
          <a:lstStyle/>
          <a:p>
            <a:fld id="{3E3F7818-36D0-4F1A-8F7A-D444DB2A1A72}" type="slidenum">
              <a:rPr lang="en-US" smtClean="0"/>
              <a:pPr/>
              <a:t>13</a:t>
            </a:fld>
            <a:endParaRPr lang="en-US"/>
          </a:p>
        </p:txBody>
      </p:sp>
    </p:spTree>
    <p:extLst>
      <p:ext uri="{BB962C8B-B14F-4D97-AF65-F5344CB8AC3E}">
        <p14:creationId xmlns:p14="http://schemas.microsoft.com/office/powerpoint/2010/main" val="2678657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7818-36D0-4F1A-8F7A-D444DB2A1A72}" type="slidenum">
              <a:rPr lang="en-US" smtClean="0"/>
              <a:pPr/>
              <a:t>14</a:t>
            </a:fld>
            <a:endParaRPr lang="en-US"/>
          </a:p>
        </p:txBody>
      </p:sp>
    </p:spTree>
    <p:extLst>
      <p:ext uri="{BB962C8B-B14F-4D97-AF65-F5344CB8AC3E}">
        <p14:creationId xmlns:p14="http://schemas.microsoft.com/office/powerpoint/2010/main" val="2754545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Emissions price to be constant. If certificate price increases I have to allow more emissions per certificate to keep price constant </a:t>
                </a:r>
                <a:br>
                  <a:rPr lang="en-US" dirty="0"/>
                </a:br>
                <a:r>
                  <a:rPr lang="en-US" dirty="0"/>
                  <a:t>Consider</a:t>
                </a:r>
                <a:r>
                  <a:rPr lang="en-US" baseline="0" dirty="0"/>
                  <a:t> expressing in paper also for normalizing in terms of a=1.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special case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𝑀𝐷</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𝐸</m:t>
                        </m:r>
                      </m:e>
                    </m:d>
                    <m:r>
                      <a:rPr lang="en-US" i="1" smtClean="0">
                        <a:latin typeface="Cambria Math" panose="02040503050406030204" pitchFamily="18" charset="0"/>
                        <a:ea typeface="Cambria Math" panose="02040503050406030204" pitchFamily="18" charset="0"/>
                      </a:rPr>
                      <m:t>→∞</m:t>
                    </m:r>
                  </m:oMath>
                </a14:m>
                <a:r>
                  <a:rPr lang="en-US" dirty="0"/>
                  <a:t>  cap is irresponsive to price (standard cap)</a:t>
                </a:r>
              </a:p>
              <a:p>
                <a:endParaRPr lang="en-US" dirty="0"/>
              </a:p>
            </p:txBody>
          </p:sp>
        </mc:Choice>
        <mc:Fallback xmlns="">
          <p:sp>
            <p:nvSpPr>
              <p:cNvPr id="3" name="Notes Placeholder 2"/>
              <p:cNvSpPr>
                <a:spLocks noGrp="1"/>
              </p:cNvSpPr>
              <p:nvPr>
                <p:ph type="body" idx="1"/>
              </p:nvPr>
            </p:nvSpPr>
            <p:spPr/>
            <p:txBody>
              <a:bodyPr/>
              <a:lstStyle/>
              <a:p>
                <a:r>
                  <a:rPr lang="en-US" dirty="0"/>
                  <a:t>Emissions price to be constant. If certificate price increases I have to allow more emissions per certificate to keep price constant </a:t>
                </a:r>
                <a:br>
                  <a:rPr lang="en-US" dirty="0"/>
                </a:br>
                <a:r>
                  <a:rPr lang="en-US" dirty="0"/>
                  <a:t>Consider</a:t>
                </a:r>
                <a:r>
                  <a:rPr lang="en-US" baseline="0" dirty="0"/>
                  <a:t> expressing in paper also for normalizing in terms of a=1</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Second special case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a:t>
                </a:r>
                <a:r>
                  <a:rPr lang="en-US" i="0">
                    <a:latin typeface="Cambria Math" panose="02040503050406030204" pitchFamily="18" charset="0"/>
                  </a:rPr>
                  <a:t>〖𝑀𝐷〗^′ (𝐸)</a:t>
                </a:r>
                <a:r>
                  <a:rPr lang="en-US" i="0" smtClean="0">
                    <a:latin typeface="Cambria Math" panose="02040503050406030204" pitchFamily="18" charset="0"/>
                    <a:ea typeface="Cambria Math" panose="02040503050406030204" pitchFamily="18" charset="0"/>
                  </a:rPr>
                  <a:t>→∞</a:t>
                </a:r>
                <a:r>
                  <a:rPr lang="en-US" dirty="0"/>
                  <a:t>  cap is irresponsive to price (standard cap)</a:t>
                </a:r>
              </a:p>
              <a:p>
                <a:endParaRPr lang="en-US" dirty="0"/>
              </a:p>
            </p:txBody>
          </p:sp>
        </mc:Fallback>
      </mc:AlternateContent>
      <p:sp>
        <p:nvSpPr>
          <p:cNvPr id="4" name="Slide Number Placeholder 3"/>
          <p:cNvSpPr>
            <a:spLocks noGrp="1"/>
          </p:cNvSpPr>
          <p:nvPr>
            <p:ph type="sldNum" sz="quarter" idx="10"/>
          </p:nvPr>
        </p:nvSpPr>
        <p:spPr/>
        <p:txBody>
          <a:bodyPr/>
          <a:lstStyle/>
          <a:p>
            <a:fld id="{3E3F7818-36D0-4F1A-8F7A-D444DB2A1A72}" type="slidenum">
              <a:rPr lang="en-US" smtClean="0"/>
              <a:pPr/>
              <a:t>15</a:t>
            </a:fld>
            <a:endParaRPr lang="en-US"/>
          </a:p>
        </p:txBody>
      </p:sp>
    </p:spTree>
    <p:extLst>
      <p:ext uri="{BB962C8B-B14F-4D97-AF65-F5344CB8AC3E}">
        <p14:creationId xmlns:p14="http://schemas.microsoft.com/office/powerpoint/2010/main" val="35281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7818-36D0-4F1A-8F7A-D444DB2A1A72}" type="slidenum">
              <a:rPr lang="en-US" smtClean="0"/>
              <a:pPr/>
              <a:t>16</a:t>
            </a:fld>
            <a:endParaRPr lang="en-US"/>
          </a:p>
        </p:txBody>
      </p:sp>
    </p:spTree>
    <p:extLst>
      <p:ext uri="{BB962C8B-B14F-4D97-AF65-F5344CB8AC3E}">
        <p14:creationId xmlns:p14="http://schemas.microsoft.com/office/powerpoint/2010/main" val="969849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these happen in full model?</a:t>
            </a:r>
          </a:p>
        </p:txBody>
      </p:sp>
      <p:sp>
        <p:nvSpPr>
          <p:cNvPr id="4" name="Slide Number Placeholder 3"/>
          <p:cNvSpPr>
            <a:spLocks noGrp="1"/>
          </p:cNvSpPr>
          <p:nvPr>
            <p:ph type="sldNum" sz="quarter" idx="10"/>
          </p:nvPr>
        </p:nvSpPr>
        <p:spPr/>
        <p:txBody>
          <a:bodyPr/>
          <a:lstStyle/>
          <a:p>
            <a:fld id="{3E3F7818-36D0-4F1A-8F7A-D444DB2A1A72}" type="slidenum">
              <a:rPr lang="en-US" smtClean="0"/>
              <a:pPr/>
              <a:t>17</a:t>
            </a:fld>
            <a:endParaRPr lang="en-US"/>
          </a:p>
        </p:txBody>
      </p:sp>
    </p:spTree>
    <p:extLst>
      <p:ext uri="{BB962C8B-B14F-4D97-AF65-F5344CB8AC3E}">
        <p14:creationId xmlns:p14="http://schemas.microsoft.com/office/powerpoint/2010/main" val="4282204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Emissions price to be constant. If certificate price increases I have to allow more emissions per certificate to keep price constant </a:t>
            </a:r>
            <a:br>
              <a:rPr lang="en-US" dirty="0"/>
            </a:br>
            <a:r>
              <a:rPr lang="en-US" dirty="0"/>
              <a:t>Consider</a:t>
            </a:r>
            <a:r>
              <a:rPr lang="en-US" baseline="0" dirty="0"/>
              <a:t> expressing in paper also for normalizing in terms of a=1.</a:t>
            </a:r>
            <a:endParaRPr lang="en-US" dirty="0"/>
          </a:p>
        </p:txBody>
      </p:sp>
      <p:sp>
        <p:nvSpPr>
          <p:cNvPr id="4" name="Slide Number Placeholder 3"/>
          <p:cNvSpPr>
            <a:spLocks noGrp="1"/>
          </p:cNvSpPr>
          <p:nvPr>
            <p:ph type="sldNum" sz="quarter" idx="10"/>
          </p:nvPr>
        </p:nvSpPr>
        <p:spPr/>
        <p:txBody>
          <a:bodyPr/>
          <a:lstStyle/>
          <a:p>
            <a:fld id="{3E3F7818-36D0-4F1A-8F7A-D444DB2A1A72}" type="slidenum">
              <a:rPr lang="en-US" smtClean="0"/>
              <a:pPr/>
              <a:t>18</a:t>
            </a:fld>
            <a:endParaRPr lang="en-US"/>
          </a:p>
        </p:txBody>
      </p:sp>
    </p:spTree>
    <p:extLst>
      <p:ext uri="{BB962C8B-B14F-4D97-AF65-F5344CB8AC3E}">
        <p14:creationId xmlns:p14="http://schemas.microsoft.com/office/powerpoint/2010/main" val="1108120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prop 1 second statement implies first…</a:t>
            </a:r>
          </a:p>
        </p:txBody>
      </p:sp>
      <p:sp>
        <p:nvSpPr>
          <p:cNvPr id="4" name="Slide Number Placeholder 3"/>
          <p:cNvSpPr>
            <a:spLocks noGrp="1"/>
          </p:cNvSpPr>
          <p:nvPr>
            <p:ph type="sldNum" sz="quarter" idx="10"/>
          </p:nvPr>
        </p:nvSpPr>
        <p:spPr/>
        <p:txBody>
          <a:bodyPr/>
          <a:lstStyle/>
          <a:p>
            <a:fld id="{3E3F7818-36D0-4F1A-8F7A-D444DB2A1A72}" type="slidenum">
              <a:rPr lang="en-US" smtClean="0"/>
              <a:pPr/>
              <a:t>19</a:t>
            </a:fld>
            <a:endParaRPr lang="en-US"/>
          </a:p>
        </p:txBody>
      </p:sp>
    </p:spTree>
    <p:extLst>
      <p:ext uri="{BB962C8B-B14F-4D97-AF65-F5344CB8AC3E}">
        <p14:creationId xmlns:p14="http://schemas.microsoft.com/office/powerpoint/2010/main" val="80804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Biggest in emissions currently being created in China</a:t>
            </a:r>
          </a:p>
          <a:p>
            <a:r>
              <a:rPr lang="en-US" dirty="0"/>
              <a:t>Singapore and South Africa about to introduce carbon taxes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EU ETS current market value of ~ 40 Billion USD, California regional ETS value of ~ 6.5 Billion USD</a:t>
            </a:r>
          </a:p>
          <a:p>
            <a:endParaRPr lang="en-US" dirty="0"/>
          </a:p>
        </p:txBody>
      </p:sp>
      <p:sp>
        <p:nvSpPr>
          <p:cNvPr id="4" name="Slide Number Placeholder 3"/>
          <p:cNvSpPr>
            <a:spLocks noGrp="1"/>
          </p:cNvSpPr>
          <p:nvPr>
            <p:ph type="sldNum" sz="quarter" idx="10"/>
          </p:nvPr>
        </p:nvSpPr>
        <p:spPr/>
        <p:txBody>
          <a:bodyPr/>
          <a:lstStyle/>
          <a:p>
            <a:fld id="{3E3F7818-36D0-4F1A-8F7A-D444DB2A1A72}" type="slidenum">
              <a:rPr lang="en-US" smtClean="0"/>
              <a:pPr/>
              <a:t>2</a:t>
            </a:fld>
            <a:endParaRPr lang="en-US"/>
          </a:p>
        </p:txBody>
      </p:sp>
    </p:spTree>
    <p:extLst>
      <p:ext uri="{BB962C8B-B14F-4D97-AF65-F5344CB8AC3E}">
        <p14:creationId xmlns:p14="http://schemas.microsoft.com/office/powerpoint/2010/main" val="3371804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prop 1 second statement implies first…</a:t>
            </a:r>
          </a:p>
        </p:txBody>
      </p:sp>
      <p:sp>
        <p:nvSpPr>
          <p:cNvPr id="4" name="Slide Number Placeholder 3"/>
          <p:cNvSpPr>
            <a:spLocks noGrp="1"/>
          </p:cNvSpPr>
          <p:nvPr>
            <p:ph type="sldNum" sz="quarter" idx="10"/>
          </p:nvPr>
        </p:nvSpPr>
        <p:spPr/>
        <p:txBody>
          <a:bodyPr/>
          <a:lstStyle/>
          <a:p>
            <a:fld id="{3E3F7818-36D0-4F1A-8F7A-D444DB2A1A72}" type="slidenum">
              <a:rPr lang="en-US" smtClean="0"/>
              <a:pPr/>
              <a:t>20</a:t>
            </a:fld>
            <a:endParaRPr lang="en-US"/>
          </a:p>
        </p:txBody>
      </p:sp>
    </p:spTree>
    <p:extLst>
      <p:ext uri="{BB962C8B-B14F-4D97-AF65-F5344CB8AC3E}">
        <p14:creationId xmlns:p14="http://schemas.microsoft.com/office/powerpoint/2010/main" val="831098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prop 1 second statement implies first…</a:t>
            </a:r>
          </a:p>
        </p:txBody>
      </p:sp>
      <p:sp>
        <p:nvSpPr>
          <p:cNvPr id="4" name="Slide Number Placeholder 3"/>
          <p:cNvSpPr>
            <a:spLocks noGrp="1"/>
          </p:cNvSpPr>
          <p:nvPr>
            <p:ph type="sldNum" sz="quarter" idx="10"/>
          </p:nvPr>
        </p:nvSpPr>
        <p:spPr/>
        <p:txBody>
          <a:bodyPr/>
          <a:lstStyle/>
          <a:p>
            <a:fld id="{3E3F7818-36D0-4F1A-8F7A-D444DB2A1A72}" type="slidenum">
              <a:rPr lang="en-US" smtClean="0"/>
              <a:pPr/>
              <a:t>21</a:t>
            </a:fld>
            <a:endParaRPr lang="en-US"/>
          </a:p>
        </p:txBody>
      </p:sp>
    </p:spTree>
    <p:extLst>
      <p:ext uri="{BB962C8B-B14F-4D97-AF65-F5344CB8AC3E}">
        <p14:creationId xmlns:p14="http://schemas.microsoft.com/office/powerpoint/2010/main" val="4189732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prop 1 second statement implies first…</a:t>
            </a:r>
          </a:p>
        </p:txBody>
      </p:sp>
      <p:sp>
        <p:nvSpPr>
          <p:cNvPr id="4" name="Slide Number Placeholder 3"/>
          <p:cNvSpPr>
            <a:spLocks noGrp="1"/>
          </p:cNvSpPr>
          <p:nvPr>
            <p:ph type="sldNum" sz="quarter" idx="10"/>
          </p:nvPr>
        </p:nvSpPr>
        <p:spPr/>
        <p:txBody>
          <a:bodyPr/>
          <a:lstStyle/>
          <a:p>
            <a:fld id="{3E3F7818-36D0-4F1A-8F7A-D444DB2A1A72}" type="slidenum">
              <a:rPr lang="en-US" smtClean="0"/>
              <a:pPr/>
              <a:t>22</a:t>
            </a:fld>
            <a:endParaRPr lang="en-US"/>
          </a:p>
        </p:txBody>
      </p:sp>
    </p:spTree>
    <p:extLst>
      <p:ext uri="{BB962C8B-B14F-4D97-AF65-F5344CB8AC3E}">
        <p14:creationId xmlns:p14="http://schemas.microsoft.com/office/powerpoint/2010/main" val="4131256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prop 1 second statement implies first…</a:t>
            </a:r>
          </a:p>
        </p:txBody>
      </p:sp>
      <p:sp>
        <p:nvSpPr>
          <p:cNvPr id="4" name="Slide Number Placeholder 3"/>
          <p:cNvSpPr>
            <a:spLocks noGrp="1"/>
          </p:cNvSpPr>
          <p:nvPr>
            <p:ph type="sldNum" sz="quarter" idx="10"/>
          </p:nvPr>
        </p:nvSpPr>
        <p:spPr/>
        <p:txBody>
          <a:bodyPr/>
          <a:lstStyle/>
          <a:p>
            <a:fld id="{3E3F7818-36D0-4F1A-8F7A-D444DB2A1A72}" type="slidenum">
              <a:rPr lang="en-US" smtClean="0"/>
              <a:pPr/>
              <a:t>23</a:t>
            </a:fld>
            <a:endParaRPr lang="en-US"/>
          </a:p>
        </p:txBody>
      </p:sp>
    </p:spTree>
    <p:extLst>
      <p:ext uri="{BB962C8B-B14F-4D97-AF65-F5344CB8AC3E}">
        <p14:creationId xmlns:p14="http://schemas.microsoft.com/office/powerpoint/2010/main" val="431170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prop 1 second statement implies first…</a:t>
            </a:r>
          </a:p>
        </p:txBody>
      </p:sp>
      <p:sp>
        <p:nvSpPr>
          <p:cNvPr id="4" name="Slide Number Placeholder 3"/>
          <p:cNvSpPr>
            <a:spLocks noGrp="1"/>
          </p:cNvSpPr>
          <p:nvPr>
            <p:ph type="sldNum" sz="quarter" idx="10"/>
          </p:nvPr>
        </p:nvSpPr>
        <p:spPr/>
        <p:txBody>
          <a:bodyPr/>
          <a:lstStyle/>
          <a:p>
            <a:fld id="{3E3F7818-36D0-4F1A-8F7A-D444DB2A1A72}" type="slidenum">
              <a:rPr lang="en-US" smtClean="0"/>
              <a:pPr/>
              <a:t>24</a:t>
            </a:fld>
            <a:endParaRPr lang="en-US"/>
          </a:p>
        </p:txBody>
      </p:sp>
    </p:spTree>
    <p:extLst>
      <p:ext uri="{BB962C8B-B14F-4D97-AF65-F5344CB8AC3E}">
        <p14:creationId xmlns:p14="http://schemas.microsoft.com/office/powerpoint/2010/main" val="1517951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7818-36D0-4F1A-8F7A-D444DB2A1A72}" type="slidenum">
              <a:rPr lang="en-US" smtClean="0"/>
              <a:pPr/>
              <a:t>25</a:t>
            </a:fld>
            <a:endParaRPr lang="en-US"/>
          </a:p>
        </p:txBody>
      </p:sp>
    </p:spTree>
    <p:extLst>
      <p:ext uri="{BB962C8B-B14F-4D97-AF65-F5344CB8AC3E}">
        <p14:creationId xmlns:p14="http://schemas.microsoft.com/office/powerpoint/2010/main" val="3409276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7818-36D0-4F1A-8F7A-D444DB2A1A72}" type="slidenum">
              <a:rPr lang="en-US" smtClean="0"/>
              <a:pPr/>
              <a:t>26</a:t>
            </a:fld>
            <a:endParaRPr lang="en-US"/>
          </a:p>
        </p:txBody>
      </p:sp>
    </p:spTree>
    <p:extLst>
      <p:ext uri="{BB962C8B-B14F-4D97-AF65-F5344CB8AC3E}">
        <p14:creationId xmlns:p14="http://schemas.microsoft.com/office/powerpoint/2010/main" val="3522269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r>
              <a:rPr lang="en-US" baseline="0" dirty="0"/>
              <a:t> speculative attack – but then again other than pound and Bretton Woods, certificates are finite so not sure how promising to bet on price underneath floor against a government</a:t>
            </a:r>
            <a:endParaRPr lang="en-US" dirty="0"/>
          </a:p>
        </p:txBody>
      </p:sp>
      <p:sp>
        <p:nvSpPr>
          <p:cNvPr id="4" name="Slide Number Placeholder 3"/>
          <p:cNvSpPr>
            <a:spLocks noGrp="1"/>
          </p:cNvSpPr>
          <p:nvPr>
            <p:ph type="sldNum" sz="quarter" idx="10"/>
          </p:nvPr>
        </p:nvSpPr>
        <p:spPr/>
        <p:txBody>
          <a:bodyPr/>
          <a:lstStyle/>
          <a:p>
            <a:fld id="{3E3F7818-36D0-4F1A-8F7A-D444DB2A1A72}" type="slidenum">
              <a:rPr lang="en-US" smtClean="0"/>
              <a:pPr/>
              <a:t>27</a:t>
            </a:fld>
            <a:endParaRPr lang="en-US"/>
          </a:p>
        </p:txBody>
      </p:sp>
    </p:spTree>
    <p:extLst>
      <p:ext uri="{BB962C8B-B14F-4D97-AF65-F5344CB8AC3E}">
        <p14:creationId xmlns:p14="http://schemas.microsoft.com/office/powerpoint/2010/main" val="3255923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F7818-36D0-4F1A-8F7A-D444DB2A1A72}" type="slidenum">
              <a:rPr lang="en-US" smtClean="0"/>
              <a:pPr/>
              <a:t>28</a:t>
            </a:fld>
            <a:endParaRPr lang="en-US"/>
          </a:p>
        </p:txBody>
      </p:sp>
    </p:spTree>
    <p:extLst>
      <p:ext uri="{BB962C8B-B14F-4D97-AF65-F5344CB8AC3E}">
        <p14:creationId xmlns:p14="http://schemas.microsoft.com/office/powerpoint/2010/main" val="1703016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Incentives:</a:t>
            </a:r>
          </a:p>
          <a:p>
            <a:pPr marL="165261" indent="-165261">
              <a:buFontTx/>
              <a:buChar char="-"/>
            </a:pPr>
            <a:r>
              <a:rPr lang="en-US" dirty="0"/>
              <a:t>For</a:t>
            </a:r>
            <a:r>
              <a:rPr lang="en-US" baseline="0" dirty="0"/>
              <a:t> </a:t>
            </a:r>
            <a:r>
              <a:rPr lang="en-US" baseline="0" dirty="0" err="1"/>
              <a:t>Hh</a:t>
            </a:r>
            <a:r>
              <a:rPr lang="en-US" baseline="0" dirty="0"/>
              <a:t>, firm: moral incentive not eliminated</a:t>
            </a:r>
          </a:p>
          <a:p>
            <a:pPr marL="165261" indent="-165261">
              <a:buFontTx/>
              <a:buChar char="-"/>
            </a:pPr>
            <a:r>
              <a:rPr lang="en-US" baseline="0" dirty="0"/>
              <a:t>For regulator: Doesn’t have to buy certificates, less susceptible to ex-post lobbying</a:t>
            </a:r>
            <a:endParaRPr lang="en-US" dirty="0"/>
          </a:p>
        </p:txBody>
      </p:sp>
      <p:sp>
        <p:nvSpPr>
          <p:cNvPr id="4" name="Slide Number Placeholder 3"/>
          <p:cNvSpPr>
            <a:spLocks noGrp="1"/>
          </p:cNvSpPr>
          <p:nvPr>
            <p:ph type="sldNum" sz="quarter" idx="10"/>
          </p:nvPr>
        </p:nvSpPr>
        <p:spPr/>
        <p:txBody>
          <a:bodyPr/>
          <a:lstStyle/>
          <a:p>
            <a:fld id="{3E3F7818-36D0-4F1A-8F7A-D444DB2A1A72}" type="slidenum">
              <a:rPr lang="en-US" smtClean="0"/>
              <a:pPr/>
              <a:t>29</a:t>
            </a:fld>
            <a:endParaRPr lang="en-US"/>
          </a:p>
        </p:txBody>
      </p:sp>
    </p:spTree>
    <p:extLst>
      <p:ext uri="{BB962C8B-B14F-4D97-AF65-F5344CB8AC3E}">
        <p14:creationId xmlns:p14="http://schemas.microsoft.com/office/powerpoint/2010/main" val="251562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Bank. 2021. “State and Trends of Carbon Pricing 2021” (May), World Bank, Washington, DC. Doi: 10.1596/978-1-4648-1728-1. License: Creative Commons Attribution CC BY 3.0 IGO</a:t>
            </a:r>
          </a:p>
        </p:txBody>
      </p:sp>
      <p:sp>
        <p:nvSpPr>
          <p:cNvPr id="4" name="Slide Number Placeholder 3"/>
          <p:cNvSpPr>
            <a:spLocks noGrp="1"/>
          </p:cNvSpPr>
          <p:nvPr>
            <p:ph type="sldNum" sz="quarter" idx="5"/>
          </p:nvPr>
        </p:nvSpPr>
        <p:spPr/>
        <p:txBody>
          <a:bodyPr/>
          <a:lstStyle/>
          <a:p>
            <a:fld id="{3E3F7818-36D0-4F1A-8F7A-D444DB2A1A72}" type="slidenum">
              <a:rPr lang="en-US" smtClean="0"/>
              <a:pPr/>
              <a:t>3</a:t>
            </a:fld>
            <a:endParaRPr lang="en-US"/>
          </a:p>
        </p:txBody>
      </p:sp>
    </p:spTree>
    <p:extLst>
      <p:ext uri="{BB962C8B-B14F-4D97-AF65-F5344CB8AC3E}">
        <p14:creationId xmlns:p14="http://schemas.microsoft.com/office/powerpoint/2010/main" val="1695358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Emissions price to be constant. If certificate price increases I have to allow more emissions per certificate to keep price constant </a:t>
            </a:r>
            <a:br>
              <a:rPr lang="en-US" dirty="0"/>
            </a:br>
            <a:r>
              <a:rPr lang="en-US" dirty="0"/>
              <a:t>Consider</a:t>
            </a:r>
            <a:r>
              <a:rPr lang="en-US" baseline="0" dirty="0"/>
              <a:t> expressing in paper also for normalizing in terms of a=1.</a:t>
            </a:r>
            <a:endParaRPr lang="en-US" dirty="0"/>
          </a:p>
        </p:txBody>
      </p:sp>
      <p:sp>
        <p:nvSpPr>
          <p:cNvPr id="4" name="Slide Number Placeholder 3"/>
          <p:cNvSpPr>
            <a:spLocks noGrp="1"/>
          </p:cNvSpPr>
          <p:nvPr>
            <p:ph type="sldNum" sz="quarter" idx="10"/>
          </p:nvPr>
        </p:nvSpPr>
        <p:spPr/>
        <p:txBody>
          <a:bodyPr/>
          <a:lstStyle/>
          <a:p>
            <a:fld id="{3E3F7818-36D0-4F1A-8F7A-D444DB2A1A72}" type="slidenum">
              <a:rPr lang="en-US" smtClean="0"/>
              <a:pPr/>
              <a:t>33</a:t>
            </a:fld>
            <a:endParaRPr lang="en-US"/>
          </a:p>
        </p:txBody>
      </p:sp>
    </p:spTree>
    <p:extLst>
      <p:ext uri="{BB962C8B-B14F-4D97-AF65-F5344CB8AC3E}">
        <p14:creationId xmlns:p14="http://schemas.microsoft.com/office/powerpoint/2010/main" val="130164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Biggest in emissions currently being created in China</a:t>
            </a:r>
          </a:p>
          <a:p>
            <a:r>
              <a:rPr lang="en-US" dirty="0"/>
              <a:t>Singapore and South Africa about to introduce carbon taxes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EU ETS current market value of ~ 40 Billion USD, California regional ETS value of ~ 6.5 Billion USD</a:t>
            </a:r>
          </a:p>
          <a:p>
            <a:endParaRPr lang="en-US" dirty="0"/>
          </a:p>
        </p:txBody>
      </p:sp>
      <p:sp>
        <p:nvSpPr>
          <p:cNvPr id="4" name="Slide Number Placeholder 3"/>
          <p:cNvSpPr>
            <a:spLocks noGrp="1"/>
          </p:cNvSpPr>
          <p:nvPr>
            <p:ph type="sldNum" sz="quarter" idx="10"/>
          </p:nvPr>
        </p:nvSpPr>
        <p:spPr/>
        <p:txBody>
          <a:bodyPr/>
          <a:lstStyle/>
          <a:p>
            <a:fld id="{3E3F7818-36D0-4F1A-8F7A-D444DB2A1A72}" type="slidenum">
              <a:rPr lang="en-US" smtClean="0"/>
              <a:pPr/>
              <a:t>4</a:t>
            </a:fld>
            <a:endParaRPr lang="en-US"/>
          </a:p>
        </p:txBody>
      </p:sp>
    </p:spTree>
    <p:extLst>
      <p:ext uri="{BB962C8B-B14F-4D97-AF65-F5344CB8AC3E}">
        <p14:creationId xmlns:p14="http://schemas.microsoft.com/office/powerpoint/2010/main" val="75602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7818-36D0-4F1A-8F7A-D444DB2A1A72}" type="slidenum">
              <a:rPr lang="en-US" smtClean="0"/>
              <a:pPr/>
              <a:t>5</a:t>
            </a:fld>
            <a:endParaRPr lang="en-US"/>
          </a:p>
        </p:txBody>
      </p:sp>
    </p:spTree>
    <p:extLst>
      <p:ext uri="{BB962C8B-B14F-4D97-AF65-F5344CB8AC3E}">
        <p14:creationId xmlns:p14="http://schemas.microsoft.com/office/powerpoint/2010/main" val="3294111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7818-36D0-4F1A-8F7A-D444DB2A1A72}" type="slidenum">
              <a:rPr lang="en-US" smtClean="0"/>
              <a:pPr/>
              <a:t>6</a:t>
            </a:fld>
            <a:endParaRPr lang="en-US"/>
          </a:p>
        </p:txBody>
      </p:sp>
    </p:spTree>
    <p:extLst>
      <p:ext uri="{BB962C8B-B14F-4D97-AF65-F5344CB8AC3E}">
        <p14:creationId xmlns:p14="http://schemas.microsoft.com/office/powerpoint/2010/main" val="2418387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 with tax: </a:t>
            </a:r>
          </a:p>
          <a:p>
            <a:r>
              <a:rPr lang="en-US" dirty="0"/>
              <a:t>Central real time emission monitoring required</a:t>
            </a:r>
          </a:p>
          <a:p>
            <a:r>
              <a:rPr lang="en-US" dirty="0"/>
              <a:t>Politically</a:t>
            </a:r>
            <a:r>
              <a:rPr lang="en-US" baseline="0" dirty="0"/>
              <a:t> Cap &amp; Trade preferred</a:t>
            </a:r>
          </a:p>
          <a:p>
            <a:r>
              <a:rPr lang="en-US" baseline="0" dirty="0"/>
              <a:t>Individual firm is ignorant of aggregate expected emissions</a:t>
            </a:r>
            <a:endParaRPr lang="en-US" dirty="0"/>
          </a:p>
        </p:txBody>
      </p:sp>
      <p:sp>
        <p:nvSpPr>
          <p:cNvPr id="4" name="Slide Number Placeholder 3"/>
          <p:cNvSpPr>
            <a:spLocks noGrp="1"/>
          </p:cNvSpPr>
          <p:nvPr>
            <p:ph type="sldNum" sz="quarter" idx="10"/>
          </p:nvPr>
        </p:nvSpPr>
        <p:spPr/>
        <p:txBody>
          <a:bodyPr/>
          <a:lstStyle/>
          <a:p>
            <a:fld id="{3E3F7818-36D0-4F1A-8F7A-D444DB2A1A72}" type="slidenum">
              <a:rPr lang="en-US" smtClean="0"/>
              <a:pPr/>
              <a:t>7</a:t>
            </a:fld>
            <a:endParaRPr lang="en-US"/>
          </a:p>
        </p:txBody>
      </p:sp>
    </p:spTree>
    <p:extLst>
      <p:ext uri="{BB962C8B-B14F-4D97-AF65-F5344CB8AC3E}">
        <p14:creationId xmlns:p14="http://schemas.microsoft.com/office/powerpoint/2010/main" val="2500355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 with tax: </a:t>
            </a:r>
          </a:p>
          <a:p>
            <a:r>
              <a:rPr lang="en-US" dirty="0"/>
              <a:t>Central real time emission monitoring required</a:t>
            </a:r>
          </a:p>
          <a:p>
            <a:r>
              <a:rPr lang="en-US" dirty="0"/>
              <a:t>Politically</a:t>
            </a:r>
            <a:r>
              <a:rPr lang="en-US" baseline="0" dirty="0"/>
              <a:t> Cap &amp; Trade preferred</a:t>
            </a:r>
          </a:p>
          <a:p>
            <a:r>
              <a:rPr lang="en-US" baseline="0" dirty="0"/>
              <a:t>Individual firm is ignorant of aggregate expected emissions</a:t>
            </a:r>
            <a:endParaRPr lang="en-US" dirty="0"/>
          </a:p>
        </p:txBody>
      </p:sp>
      <p:sp>
        <p:nvSpPr>
          <p:cNvPr id="4" name="Slide Number Placeholder 3"/>
          <p:cNvSpPr>
            <a:spLocks noGrp="1"/>
          </p:cNvSpPr>
          <p:nvPr>
            <p:ph type="sldNum" sz="quarter" idx="10"/>
          </p:nvPr>
        </p:nvSpPr>
        <p:spPr/>
        <p:txBody>
          <a:bodyPr/>
          <a:lstStyle/>
          <a:p>
            <a:fld id="{3E3F7818-36D0-4F1A-8F7A-D444DB2A1A72}" type="slidenum">
              <a:rPr lang="en-US" smtClean="0"/>
              <a:pPr/>
              <a:t>8</a:t>
            </a:fld>
            <a:endParaRPr lang="en-US"/>
          </a:p>
        </p:txBody>
      </p:sp>
    </p:spTree>
    <p:extLst>
      <p:ext uri="{BB962C8B-B14F-4D97-AF65-F5344CB8AC3E}">
        <p14:creationId xmlns:p14="http://schemas.microsoft.com/office/powerpoint/2010/main" val="4110141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F7818-36D0-4F1A-8F7A-D444DB2A1A72}" type="slidenum">
              <a:rPr lang="en-US" smtClean="0"/>
              <a:pPr/>
              <a:t>9</a:t>
            </a:fld>
            <a:endParaRPr lang="en-US"/>
          </a:p>
        </p:txBody>
      </p:sp>
    </p:spTree>
    <p:extLst>
      <p:ext uri="{BB962C8B-B14F-4D97-AF65-F5344CB8AC3E}">
        <p14:creationId xmlns:p14="http://schemas.microsoft.com/office/powerpoint/2010/main" val="314583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kumimoji="0" lang="en-US" dirty="0"/>
              <a:t>Click to edit Master title style</a:t>
            </a:r>
          </a:p>
        </p:txBody>
      </p:sp>
      <p:sp>
        <p:nvSpPr>
          <p:cNvPr id="3" name="Content Placeholder 2"/>
          <p:cNvSpPr>
            <a:spLocks noGrp="1"/>
          </p:cNvSpPr>
          <p:nvPr>
            <p:ph idx="1"/>
          </p:nvPr>
        </p:nvSpPr>
        <p:spPr/>
        <p:txBody>
          <a:bodyPr/>
          <a:lstStyle>
            <a:lvl1pPr>
              <a:spcBef>
                <a:spcPts val="0"/>
              </a:spcBef>
              <a:spcAft>
                <a:spcPts val="1000"/>
              </a:spcAft>
              <a:buClr>
                <a:schemeClr val="accent1">
                  <a:lumMod val="75000"/>
                </a:schemeClr>
              </a:buClr>
              <a:buSzPct val="95000"/>
              <a:buFont typeface="Wingdings 2" pitchFamily="18" charset="2"/>
              <a:buChar char=""/>
              <a:defRPr sz="2000"/>
            </a:lvl1pPr>
            <a:lvl2pPr>
              <a:spcBef>
                <a:spcPts val="0"/>
              </a:spcBef>
              <a:spcAft>
                <a:spcPts val="1000"/>
              </a:spcAft>
              <a:defRPr sz="2000"/>
            </a:lvl2pPr>
            <a:lvl3pPr>
              <a:spcBef>
                <a:spcPts val="0"/>
              </a:spcBef>
              <a:spcAft>
                <a:spcPts val="1000"/>
              </a:spcAft>
              <a:defRPr sz="1800"/>
            </a:lvl3pPr>
            <a:lvl4pPr>
              <a:spcBef>
                <a:spcPts val="0"/>
              </a:spcBef>
              <a:spcAft>
                <a:spcPts val="1000"/>
              </a:spcAft>
              <a:defRPr sz="1800"/>
            </a:lvl4pPr>
            <a:lvl5pPr>
              <a:spcBef>
                <a:spcPts val="0"/>
              </a:spcBef>
              <a:spcAft>
                <a:spcPts val="1000"/>
              </a:spcAft>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lvl1pPr>
              <a:defRPr/>
            </a:lvl1pPr>
          </a:lstStyle>
          <a:p>
            <a:r>
              <a:rPr lang="en-US"/>
              <a:t>Smart Cap</a:t>
            </a:r>
            <a:endParaRPr lang="en-US" dirty="0"/>
          </a:p>
        </p:txBody>
      </p:sp>
      <p:sp>
        <p:nvSpPr>
          <p:cNvPr id="7" name="Slide Number Placeholder 4"/>
          <p:cNvSpPr>
            <a:spLocks noGrp="1"/>
          </p:cNvSpPr>
          <p:nvPr>
            <p:ph type="sldNum" sz="quarter" idx="4"/>
          </p:nvPr>
        </p:nvSpPr>
        <p:spPr>
          <a:xfrm>
            <a:off x="8153400" y="6448778"/>
            <a:ext cx="457200" cy="256822"/>
          </a:xfrm>
          <a:prstGeom prst="rect">
            <a:avLst/>
          </a:prstGeom>
        </p:spPr>
        <p:txBody>
          <a:bodyPr/>
          <a:lstStyle>
            <a:lvl1pPr>
              <a:defRPr kumimoji="0" lang="en-US" sz="1200" kern="1200" dirty="0" smtClean="0">
                <a:solidFill>
                  <a:schemeClr val="tx2">
                    <a:shade val="90000"/>
                  </a:schemeClr>
                </a:solidFill>
                <a:latin typeface="Arial" charset="0"/>
                <a:ea typeface="+mn-ea"/>
                <a:cs typeface="+mn-cs"/>
              </a:defRPr>
            </a:lvl1pPr>
          </a:lstStyle>
          <a:p>
            <a:fld id="{54684863-ADF7-4CCE-8C45-7D8CD5ED6937}" type="slidenum">
              <a:rPr lang="en-US" smtClean="0"/>
              <a:pPr/>
              <a:t>‹#›</a:t>
            </a:fld>
            <a:endParaRPr lang="en-US" dirty="0"/>
          </a:p>
        </p:txBody>
      </p:sp>
      <p:sp>
        <p:nvSpPr>
          <p:cNvPr id="10" name="Footer Placeholder 1">
            <a:extLst>
              <a:ext uri="{FF2B5EF4-FFF2-40B4-BE49-F238E27FC236}">
                <a16:creationId xmlns:a16="http://schemas.microsoft.com/office/drawing/2014/main" id="{A1D95362-A3F1-6D73-B1B9-8AF4D7B58A9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marL="0" algn="ctr" defTabSz="914400" rtl="0" eaLnBrk="1" latinLnBrk="0" hangingPunct="1">
              <a:defRPr kumimoji="0" lang="en-US" sz="1200" kern="1200" smtClean="0">
                <a:solidFill>
                  <a:schemeClr val="tx2">
                    <a:shade val="90000"/>
                  </a:schemeClr>
                </a:solidFill>
                <a:latin typeface="+mn-lt"/>
                <a:ea typeface="+mn-ea"/>
                <a:cs typeface="+mn-cs"/>
              </a:defRPr>
            </a:lvl1pPr>
          </a:lstStyle>
          <a:p>
            <a:r>
              <a:rPr lang="en-US" dirty="0"/>
              <a:t>Karp &amp; Traeger</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ED7E6A61-CDD9-BA3A-A49E-E953DEFD77C5}"/>
              </a:ext>
            </a:extLst>
          </p:cNvPr>
          <p:cNvSpPr>
            <a:spLocks noGrp="1"/>
          </p:cNvSpPr>
          <p:nvPr>
            <p:ph type="dt" sz="half" idx="10"/>
          </p:nvPr>
        </p:nvSpPr>
        <p:spPr/>
        <p:txBody>
          <a:bodyPr/>
          <a:lstStyle/>
          <a:p>
            <a:r>
              <a:rPr lang="en-US"/>
              <a:t>Smart Cap</a:t>
            </a:r>
            <a:endParaRPr lang="en-US" dirty="0"/>
          </a:p>
        </p:txBody>
      </p:sp>
      <p:sp>
        <p:nvSpPr>
          <p:cNvPr id="11" name="Footer Placeholder 10">
            <a:extLst>
              <a:ext uri="{FF2B5EF4-FFF2-40B4-BE49-F238E27FC236}">
                <a16:creationId xmlns:a16="http://schemas.microsoft.com/office/drawing/2014/main" id="{624B96FC-38A0-BD24-64DC-804BAC32F6C7}"/>
              </a:ext>
            </a:extLst>
          </p:cNvPr>
          <p:cNvSpPr>
            <a:spLocks noGrp="1"/>
          </p:cNvSpPr>
          <p:nvPr>
            <p:ph type="ftr" sz="quarter" idx="11"/>
          </p:nvPr>
        </p:nvSpPr>
        <p:spPr/>
        <p:txBody>
          <a:bodyPr/>
          <a:lstStyle/>
          <a:p>
            <a:r>
              <a:rPr lang="en-US"/>
              <a:t>Karp &amp; Traeger</a:t>
            </a:r>
            <a:endParaRPr lang="en-US" dirty="0"/>
          </a:p>
        </p:txBody>
      </p:sp>
      <p:sp>
        <p:nvSpPr>
          <p:cNvPr id="12" name="Slide Number Placeholder 11">
            <a:extLst>
              <a:ext uri="{FF2B5EF4-FFF2-40B4-BE49-F238E27FC236}">
                <a16:creationId xmlns:a16="http://schemas.microsoft.com/office/drawing/2014/main" id="{989CD74D-EC9A-55A1-FD86-DF887DDE47F4}"/>
              </a:ext>
            </a:extLst>
          </p:cNvPr>
          <p:cNvSpPr>
            <a:spLocks noGrp="1"/>
          </p:cNvSpPr>
          <p:nvPr>
            <p:ph type="sldNum" sz="quarter" idx="12"/>
          </p:nvPr>
        </p:nvSpPr>
        <p:spPr/>
        <p:txBody>
          <a:bodyPr/>
          <a:lstStyle/>
          <a:p>
            <a:fld id="{54684863-ADF7-4CCE-8C45-7D8CD5ED6937}" type="slidenum">
              <a:rPr lang="en-US" smtClean="0"/>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33400"/>
            <a:ext cx="8229600" cy="438912"/>
          </a:xfrm>
          <a:prstGeom prst="rect">
            <a:avLst/>
          </a:prstGeom>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143000"/>
            <a:ext cx="8229600" cy="5181600"/>
          </a:xfrm>
          <a:prstGeom prst="rect">
            <a:avLst/>
          </a:prstGeom>
        </p:spPr>
        <p:txBody>
          <a:bodyPr vert="horz">
            <a:normAutofit/>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Date Placeholder 9"/>
          <p:cNvSpPr>
            <a:spLocks noGrp="1"/>
          </p:cNvSpPr>
          <p:nvPr>
            <p:ph type="dt" sz="half" idx="2"/>
          </p:nvPr>
        </p:nvSpPr>
        <p:spPr>
          <a:xfrm>
            <a:off x="152400" y="1"/>
            <a:ext cx="3810000" cy="304800"/>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Smart Cap</a:t>
            </a:r>
            <a:endParaRPr lang="en-US" dirty="0"/>
          </a:p>
        </p:txBody>
      </p:sp>
      <p:cxnSp>
        <p:nvCxnSpPr>
          <p:cNvPr id="15" name="Straight Connector 14"/>
          <p:cNvCxnSpPr/>
          <p:nvPr userDrawn="1"/>
        </p:nvCxnSpPr>
        <p:spPr>
          <a:xfrm>
            <a:off x="0" y="381000"/>
            <a:ext cx="7620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600200" y="6400800"/>
            <a:ext cx="754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0" name="Slide Number Placeholder 4"/>
          <p:cNvSpPr>
            <a:spLocks noGrp="1"/>
          </p:cNvSpPr>
          <p:nvPr>
            <p:ph type="sldNum" sz="quarter" idx="4"/>
          </p:nvPr>
        </p:nvSpPr>
        <p:spPr>
          <a:xfrm>
            <a:off x="8153400" y="6448778"/>
            <a:ext cx="457200" cy="256822"/>
          </a:xfrm>
          <a:prstGeom prst="rect">
            <a:avLst/>
          </a:prstGeom>
        </p:spPr>
        <p:txBody>
          <a:bodyPr/>
          <a:lstStyle>
            <a:lvl1pPr>
              <a:defRPr kumimoji="0" lang="en-US" sz="1200" kern="1200" dirty="0" smtClean="0">
                <a:solidFill>
                  <a:schemeClr val="tx2">
                    <a:shade val="90000"/>
                  </a:schemeClr>
                </a:solidFill>
                <a:latin typeface="Arial" charset="0"/>
                <a:ea typeface="+mn-ea"/>
                <a:cs typeface="+mn-cs"/>
              </a:defRPr>
            </a:lvl1pPr>
          </a:lstStyle>
          <a:p>
            <a:fld id="{54684863-ADF7-4CCE-8C45-7D8CD5ED6937}" type="slidenum">
              <a:rPr lang="en-US" smtClean="0"/>
              <a:pPr/>
              <a:t>‹#›</a:t>
            </a:fld>
            <a:endParaRPr lang="en-US" dirty="0"/>
          </a:p>
        </p:txBody>
      </p:sp>
      <p:sp>
        <p:nvSpPr>
          <p:cNvPr id="2" name="Footer Placeholder 1">
            <a:extLst>
              <a:ext uri="{FF2B5EF4-FFF2-40B4-BE49-F238E27FC236}">
                <a16:creationId xmlns:a16="http://schemas.microsoft.com/office/drawing/2014/main" id="{57C350D3-9B95-1316-E8B5-D02FE45A2A9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marL="0" algn="ctr" defTabSz="914400" rtl="0" eaLnBrk="1" latinLnBrk="0" hangingPunct="1">
              <a:defRPr kumimoji="0" lang="en-US" sz="1200" kern="1200" smtClean="0">
                <a:solidFill>
                  <a:schemeClr val="tx2">
                    <a:shade val="90000"/>
                  </a:schemeClr>
                </a:solidFill>
                <a:latin typeface="+mn-lt"/>
                <a:ea typeface="+mn-ea"/>
                <a:cs typeface="+mn-cs"/>
              </a:defRPr>
            </a:lvl1pPr>
          </a:lstStyle>
          <a:p>
            <a:r>
              <a:rPr lang="en-US" dirty="0"/>
              <a:t>Karp &amp; Traeger</a:t>
            </a:r>
          </a:p>
        </p:txBody>
      </p:sp>
    </p:spTree>
  </p:cSld>
  <p:clrMap bg1="lt1" tx1="dk1" bg2="lt2" tx2="dk2" accent1="accent1" accent2="accent2" accent3="accent3" accent4="accent4" accent5="accent5" accent6="accent6" hlink="hlink" folHlink="folHlink"/>
  <p:sldLayoutIdLst>
    <p:sldLayoutId id="2147483667" r:id="rId1"/>
    <p:sldLayoutId id="2147483669" r:id="rId2"/>
  </p:sldLayoutIdLst>
  <p:transition/>
  <p:hf hdr="0"/>
  <p:txStyles>
    <p:titleStyle>
      <a:lvl1pPr algn="l" rtl="0" eaLnBrk="1" latinLnBrk="0" hangingPunct="1">
        <a:spcBef>
          <a:spcPct val="0"/>
        </a:spcBef>
        <a:buNone/>
        <a:defRPr kumimoji="0" sz="2400" b="1"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ts val="0"/>
        </a:spcBef>
        <a:spcAft>
          <a:spcPts val="1000"/>
        </a:spcAft>
        <a:buClr>
          <a:schemeClr val="accent1">
            <a:lumMod val="75000"/>
          </a:schemeClr>
        </a:buClr>
        <a:buSzPct val="95000"/>
        <a:buFont typeface="Wingdings 2" pitchFamily="18" charset="2"/>
        <a:buChar char=""/>
        <a:defRPr kumimoji="0" sz="2000" kern="1200">
          <a:solidFill>
            <a:schemeClr val="tx1"/>
          </a:solidFill>
          <a:latin typeface="Arial Unicode MS" pitchFamily="34" charset="-128"/>
          <a:ea typeface="Arial Unicode MS" pitchFamily="34" charset="-128"/>
          <a:cs typeface="Arial Unicode MS" pitchFamily="34" charset="-128"/>
        </a:defRPr>
      </a:lvl1pPr>
      <a:lvl2pPr marL="640080" indent="-246888" algn="l" rtl="0" eaLnBrk="1" latinLnBrk="0" hangingPunct="1">
        <a:spcBef>
          <a:spcPts val="0"/>
        </a:spcBef>
        <a:spcAft>
          <a:spcPts val="1000"/>
        </a:spcAft>
        <a:buClr>
          <a:schemeClr val="accent1"/>
        </a:buClr>
        <a:buSzPct val="85000"/>
        <a:buFont typeface="Wingdings 2"/>
        <a:buChar char=""/>
        <a:defRPr kumimoji="0" sz="2000" kern="1200">
          <a:solidFill>
            <a:schemeClr val="tx1"/>
          </a:solidFill>
          <a:latin typeface="Arial Unicode MS" pitchFamily="34" charset="-128"/>
          <a:ea typeface="Arial Unicode MS" pitchFamily="34" charset="-128"/>
          <a:cs typeface="Arial Unicode MS" pitchFamily="34" charset="-128"/>
        </a:defRPr>
      </a:lvl2pPr>
      <a:lvl3pPr marL="914400" indent="-246888" algn="l" rtl="0" eaLnBrk="1" latinLnBrk="0" hangingPunct="1">
        <a:spcBef>
          <a:spcPts val="0"/>
        </a:spcBef>
        <a:spcAft>
          <a:spcPts val="1000"/>
        </a:spcAft>
        <a:buClr>
          <a:schemeClr val="accent2"/>
        </a:buClr>
        <a:buSzPct val="70000"/>
        <a:buFont typeface="Wingdings 2"/>
        <a:buChar char=""/>
        <a:defRPr kumimoji="0" sz="1800" kern="1200">
          <a:solidFill>
            <a:schemeClr val="tx1"/>
          </a:solidFill>
          <a:latin typeface="Arial Unicode MS" pitchFamily="34" charset="-128"/>
          <a:ea typeface="Arial Unicode MS" pitchFamily="34" charset="-128"/>
          <a:cs typeface="Arial Unicode MS" pitchFamily="34" charset="-128"/>
        </a:defRPr>
      </a:lvl3pPr>
      <a:lvl4pPr marL="1188720" indent="-210312" algn="l" rtl="0" eaLnBrk="1" latinLnBrk="0" hangingPunct="1">
        <a:spcBef>
          <a:spcPts val="0"/>
        </a:spcBef>
        <a:spcAft>
          <a:spcPts val="1000"/>
        </a:spcAft>
        <a:buClr>
          <a:schemeClr val="accent3"/>
        </a:buClr>
        <a:buSzPct val="65000"/>
        <a:buFont typeface="Wingdings 2"/>
        <a:buChar char=""/>
        <a:defRPr kumimoji="0" sz="1800" kern="1200">
          <a:solidFill>
            <a:schemeClr val="tx1"/>
          </a:solidFill>
          <a:latin typeface="Arial Unicode MS" pitchFamily="34" charset="-128"/>
          <a:ea typeface="Arial Unicode MS" pitchFamily="34" charset="-128"/>
          <a:cs typeface="Arial Unicode MS" pitchFamily="34" charset="-128"/>
        </a:defRPr>
      </a:lvl4pPr>
      <a:lvl5pPr marL="1463040" indent="-210312" algn="l" rtl="0" eaLnBrk="1" latinLnBrk="0" hangingPunct="1">
        <a:spcBef>
          <a:spcPts val="0"/>
        </a:spcBef>
        <a:spcAft>
          <a:spcPts val="1000"/>
        </a:spcAft>
        <a:buClr>
          <a:schemeClr val="accent4"/>
        </a:buClr>
        <a:buSzPct val="65000"/>
        <a:buFont typeface="Wingdings 2"/>
        <a:buChar char=""/>
        <a:defRPr kumimoji="0" sz="1800" kern="1200">
          <a:solidFill>
            <a:schemeClr val="tx1"/>
          </a:solidFill>
          <a:latin typeface="Arial Unicode MS" pitchFamily="34" charset="-128"/>
          <a:ea typeface="Arial Unicode MS" pitchFamily="34" charset="-128"/>
          <a:cs typeface="Arial Unicode MS" pitchFamily="34" charset="-128"/>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57200" y="762000"/>
            <a:ext cx="8458200" cy="5562600"/>
          </a:xfrm>
          <a:prstGeom prst="rect">
            <a:avLst/>
          </a:prstGeom>
          <a:noFill/>
          <a:ln w="9525">
            <a:noFill/>
            <a:miter lim="800000"/>
            <a:headEnd/>
            <a:tailEnd/>
          </a:ln>
          <a:effectLst/>
        </p:spPr>
        <p:txBody>
          <a:bodyPr anchor="t"/>
          <a:lstStyle/>
          <a:p>
            <a:pPr>
              <a:spcAft>
                <a:spcPts val="600"/>
              </a:spcAft>
            </a:pPr>
            <a:endParaRPr lang="en-US" dirty="0">
              <a:latin typeface="Arial" pitchFamily="34" charset="0"/>
              <a:cs typeface="Arial" pitchFamily="34" charset="0"/>
            </a:endParaRPr>
          </a:p>
          <a:p>
            <a:pPr>
              <a:spcAft>
                <a:spcPts val="600"/>
              </a:spcAft>
            </a:pPr>
            <a:endParaRPr lang="en-US" dirty="0">
              <a:latin typeface="Arial" pitchFamily="34" charset="0"/>
              <a:cs typeface="Arial" pitchFamily="34" charset="0"/>
            </a:endParaRPr>
          </a:p>
          <a:p>
            <a:pPr algn="ctr">
              <a:spcAft>
                <a:spcPts val="600"/>
              </a:spcAft>
            </a:pPr>
            <a:r>
              <a:rPr lang="en-US" sz="2400" b="1" dirty="0">
                <a:solidFill>
                  <a:schemeClr val="tx2"/>
                </a:solidFill>
                <a:latin typeface="Arial" pitchFamily="34" charset="0"/>
                <a:cs typeface="Arial" pitchFamily="34" charset="0"/>
              </a:rPr>
              <a:t>Teaching Material for </a:t>
            </a:r>
            <a:br>
              <a:rPr lang="en-US" sz="2400" b="1" dirty="0">
                <a:solidFill>
                  <a:schemeClr val="tx2"/>
                </a:solidFill>
                <a:latin typeface="Arial" pitchFamily="34" charset="0"/>
                <a:cs typeface="Arial" pitchFamily="34" charset="0"/>
              </a:rPr>
            </a:br>
            <a:endParaRPr lang="en-US" sz="1000" b="1" dirty="0">
              <a:solidFill>
                <a:schemeClr val="tx2"/>
              </a:solidFill>
              <a:latin typeface="Arial" pitchFamily="34" charset="0"/>
              <a:cs typeface="Arial" pitchFamily="34" charset="0"/>
            </a:endParaRPr>
          </a:p>
          <a:p>
            <a:pPr algn="ctr">
              <a:spcAft>
                <a:spcPts val="600"/>
              </a:spcAft>
            </a:pPr>
            <a:r>
              <a:rPr lang="en-US" sz="3200" b="1" dirty="0">
                <a:solidFill>
                  <a:schemeClr val="tx2"/>
                </a:solidFill>
                <a:latin typeface="Arial" pitchFamily="34" charset="0"/>
                <a:cs typeface="Arial" pitchFamily="34" charset="0"/>
              </a:rPr>
              <a:t>Smart Cap</a:t>
            </a:r>
            <a:br>
              <a:rPr lang="en-US" sz="3200" b="1" dirty="0">
                <a:solidFill>
                  <a:schemeClr val="tx2"/>
                </a:solidFill>
                <a:latin typeface="Arial" pitchFamily="34" charset="0"/>
                <a:cs typeface="Arial" pitchFamily="34" charset="0"/>
              </a:rPr>
            </a:br>
            <a:r>
              <a:rPr lang="en-US" sz="2400" b="1" dirty="0">
                <a:solidFill>
                  <a:schemeClr val="tx2"/>
                </a:solidFill>
                <a:latin typeface="Arial" pitchFamily="34" charset="0"/>
                <a:cs typeface="Arial" pitchFamily="34" charset="0"/>
              </a:rPr>
              <a:t>or </a:t>
            </a:r>
          </a:p>
          <a:p>
            <a:pPr algn="ctr">
              <a:spcAft>
                <a:spcPts val="600"/>
              </a:spcAft>
            </a:pPr>
            <a:r>
              <a:rPr lang="en-US" sz="2600" b="1" dirty="0">
                <a:solidFill>
                  <a:schemeClr val="tx2"/>
                </a:solidFill>
                <a:latin typeface="Arial" pitchFamily="34" charset="0"/>
                <a:cs typeface="Arial" pitchFamily="34" charset="0"/>
              </a:rPr>
              <a:t>Improving current Emissions Trading Systems</a:t>
            </a:r>
            <a:br>
              <a:rPr lang="en-US" sz="2600" b="1" dirty="0">
                <a:solidFill>
                  <a:schemeClr val="tx2"/>
                </a:solidFill>
                <a:latin typeface="Arial" pitchFamily="34" charset="0"/>
                <a:cs typeface="Arial" pitchFamily="34" charset="0"/>
              </a:rPr>
            </a:br>
            <a:endParaRPr lang="en-US" sz="2600" b="1" dirty="0">
              <a:solidFill>
                <a:schemeClr val="tx2"/>
              </a:solidFill>
              <a:latin typeface="Arial" pitchFamily="34" charset="0"/>
              <a:cs typeface="Arial" pitchFamily="34" charset="0"/>
            </a:endParaRPr>
          </a:p>
          <a:p>
            <a:pPr algn="ctr">
              <a:spcAft>
                <a:spcPts val="600"/>
              </a:spcAft>
            </a:pPr>
            <a:r>
              <a:rPr lang="en-US" sz="2600" b="1" dirty="0">
                <a:solidFill>
                  <a:schemeClr val="tx2"/>
                </a:solidFill>
                <a:latin typeface="Arial" pitchFamily="34" charset="0"/>
                <a:cs typeface="Arial" pitchFamily="34" charset="0"/>
              </a:rPr>
              <a:t>by Larry Karp</a:t>
            </a:r>
            <a:r>
              <a:rPr lang="en-US" sz="2600" b="1" baseline="30000" dirty="0">
                <a:solidFill>
                  <a:schemeClr val="tx2"/>
                </a:solidFill>
                <a:latin typeface="Arial" pitchFamily="34" charset="0"/>
                <a:cs typeface="Arial" pitchFamily="34" charset="0"/>
              </a:rPr>
              <a:t>1</a:t>
            </a:r>
            <a:r>
              <a:rPr lang="en-US" sz="2600" b="1" dirty="0">
                <a:solidFill>
                  <a:schemeClr val="tx2"/>
                </a:solidFill>
                <a:latin typeface="Arial" pitchFamily="34" charset="0"/>
                <a:cs typeface="Arial" pitchFamily="34" charset="0"/>
              </a:rPr>
              <a:t> &amp; Christian Traeger</a:t>
            </a:r>
            <a:r>
              <a:rPr lang="en-US" sz="2600" b="1" baseline="30000" dirty="0">
                <a:solidFill>
                  <a:schemeClr val="tx2"/>
                </a:solidFill>
                <a:latin typeface="Arial" pitchFamily="34" charset="0"/>
                <a:cs typeface="Arial" pitchFamily="34" charset="0"/>
              </a:rPr>
              <a:t>2,3</a:t>
            </a:r>
            <a:endParaRPr lang="en-US" sz="2600" b="1" dirty="0">
              <a:solidFill>
                <a:schemeClr val="bg1"/>
              </a:solidFill>
              <a:latin typeface="Arial" pitchFamily="34" charset="0"/>
              <a:cs typeface="Arial" pitchFamily="34" charset="0"/>
            </a:endParaRPr>
          </a:p>
          <a:p>
            <a:pPr algn="ctr">
              <a:spcAft>
                <a:spcPts val="600"/>
              </a:spcAft>
            </a:pPr>
            <a:r>
              <a:rPr lang="en-US" baseline="30000" dirty="0">
                <a:latin typeface="Arial" pitchFamily="34" charset="0"/>
                <a:cs typeface="Arial" pitchFamily="34" charset="0"/>
              </a:rPr>
              <a:t>1 </a:t>
            </a:r>
            <a:r>
              <a:rPr lang="en-US" dirty="0">
                <a:latin typeface="Arial" pitchFamily="34" charset="0"/>
                <a:cs typeface="Arial" pitchFamily="34" charset="0"/>
              </a:rPr>
              <a:t>ARE, UC Berkeley</a:t>
            </a:r>
            <a:br>
              <a:rPr lang="en-US" dirty="0">
                <a:latin typeface="Arial" pitchFamily="34" charset="0"/>
                <a:cs typeface="Arial" pitchFamily="34" charset="0"/>
              </a:rPr>
            </a:br>
            <a:r>
              <a:rPr lang="en-US" baseline="30000" dirty="0">
                <a:latin typeface="Arial" pitchFamily="34" charset="0"/>
                <a:cs typeface="Arial" pitchFamily="34" charset="0"/>
              </a:rPr>
              <a:t>2 </a:t>
            </a:r>
            <a:r>
              <a:rPr lang="en-US" dirty="0">
                <a:latin typeface="Arial" pitchFamily="34" charset="0"/>
                <a:cs typeface="Arial" pitchFamily="34" charset="0"/>
              </a:rPr>
              <a:t>Economics, University of Oslo, Norway</a:t>
            </a:r>
            <a:br>
              <a:rPr lang="en-US" dirty="0">
                <a:latin typeface="Arial" pitchFamily="34" charset="0"/>
                <a:cs typeface="Arial" pitchFamily="34" charset="0"/>
              </a:rPr>
            </a:br>
            <a:r>
              <a:rPr lang="en-US" baseline="30000" dirty="0">
                <a:latin typeface="Arial" pitchFamily="34" charset="0"/>
                <a:cs typeface="Arial" pitchFamily="34" charset="0"/>
              </a:rPr>
              <a:t>3 </a:t>
            </a:r>
            <a:r>
              <a:rPr lang="en-US" dirty="0" err="1">
                <a:latin typeface="Arial" pitchFamily="34" charset="0"/>
                <a:cs typeface="Arial" pitchFamily="34" charset="0"/>
              </a:rPr>
              <a:t>ifo</a:t>
            </a:r>
            <a:r>
              <a:rPr lang="en-US" dirty="0">
                <a:latin typeface="Arial" pitchFamily="34" charset="0"/>
                <a:cs typeface="Arial" pitchFamily="34" charset="0"/>
              </a:rPr>
              <a:t> Institute for Economic Research, Germany</a:t>
            </a:r>
            <a:br>
              <a:rPr lang="en-US" dirty="0">
                <a:latin typeface="Arial" pitchFamily="34" charset="0"/>
                <a:cs typeface="Arial" pitchFamily="34" charset="0"/>
              </a:rPr>
            </a:br>
            <a:br>
              <a:rPr lang="en-US" sz="2600" dirty="0">
                <a:latin typeface="Arial" pitchFamily="34" charset="0"/>
                <a:cs typeface="Arial" pitchFamily="34" charset="0"/>
              </a:rPr>
            </a:br>
            <a:br>
              <a:rPr lang="en-US" sz="1200" dirty="0">
                <a:latin typeface="Arial" pitchFamily="34" charset="0"/>
                <a:cs typeface="Arial" pitchFamily="34" charset="0"/>
              </a:rPr>
            </a:br>
            <a:endParaRPr lang="en-US" sz="1200" dirty="0">
              <a:latin typeface="Arial" pitchFamily="34" charset="0"/>
              <a:cs typeface="Arial" pitchFamily="34" charset="0"/>
            </a:endParaRPr>
          </a:p>
        </p:txBody>
      </p:sp>
      <p:sp>
        <p:nvSpPr>
          <p:cNvPr id="2" name="Date Placeholder 1"/>
          <p:cNvSpPr>
            <a:spLocks noGrp="1"/>
          </p:cNvSpPr>
          <p:nvPr>
            <p:ph type="dt" sz="half" idx="10"/>
          </p:nvPr>
        </p:nvSpPr>
        <p:spPr>
          <a:xfrm>
            <a:off x="152400" y="1"/>
            <a:ext cx="3810000" cy="304800"/>
          </a:xfrm>
        </p:spPr>
        <p:txBody>
          <a:bodyPr/>
          <a:lstStyle/>
          <a:p>
            <a:r>
              <a:rPr lang="en-US">
                <a:solidFill>
                  <a:schemeClr val="tx2"/>
                </a:solidFill>
              </a:rPr>
              <a:t>Smart Cap</a:t>
            </a:r>
            <a:endParaRPr lang="en-US" dirty="0"/>
          </a:p>
        </p:txBody>
      </p:sp>
      <p:sp>
        <p:nvSpPr>
          <p:cNvPr id="6" name="Slide Number Placeholder 5"/>
          <p:cNvSpPr>
            <a:spLocks noGrp="1"/>
          </p:cNvSpPr>
          <p:nvPr>
            <p:ph type="sldNum" sz="quarter" idx="12"/>
          </p:nvPr>
        </p:nvSpPr>
        <p:spPr>
          <a:xfrm>
            <a:off x="8153400" y="6448778"/>
            <a:ext cx="457200" cy="256822"/>
          </a:xfrm>
        </p:spPr>
        <p:txBody>
          <a:bodyPr/>
          <a:lstStyle/>
          <a:p>
            <a:fld id="{54684863-ADF7-4CCE-8C45-7D8CD5ED6937}" type="slidenum">
              <a:rPr lang="en-US" smtClean="0"/>
              <a:pPr/>
              <a:t>1</a:t>
            </a:fld>
            <a:endParaRPr lang="en-US" dirty="0"/>
          </a:p>
        </p:txBody>
      </p:sp>
      <p:sp>
        <p:nvSpPr>
          <p:cNvPr id="4" name="Footer Placeholder 3">
            <a:extLst>
              <a:ext uri="{FF2B5EF4-FFF2-40B4-BE49-F238E27FC236}">
                <a16:creationId xmlns:a16="http://schemas.microsoft.com/office/drawing/2014/main" id="{D295E6EA-0499-0BB2-7C73-C3676B81DBC7}"/>
              </a:ext>
            </a:extLst>
          </p:cNvPr>
          <p:cNvSpPr>
            <a:spLocks noGrp="1"/>
          </p:cNvSpPr>
          <p:nvPr>
            <p:ph type="ftr" sz="quarter" idx="11"/>
          </p:nvPr>
        </p:nvSpPr>
        <p:spPr/>
        <p:txBody>
          <a:bodyPr/>
          <a:lstStyle/>
          <a:p>
            <a:r>
              <a:rPr lang="en-US"/>
              <a:t>Karp &amp; Traeger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 The Static World: Tax vs Cap</a:t>
            </a:r>
          </a:p>
        </p:txBody>
      </p:sp>
      <p:sp>
        <p:nvSpPr>
          <p:cNvPr id="3" name="Content Placeholder 2"/>
          <p:cNvSpPr>
            <a:spLocks noGrp="1"/>
          </p:cNvSpPr>
          <p:nvPr>
            <p:ph idx="1"/>
          </p:nvPr>
        </p:nvSpPr>
        <p:spPr>
          <a:xfrm>
            <a:off x="457200" y="1143000"/>
            <a:ext cx="8458200" cy="5181600"/>
          </a:xfrm>
        </p:spPr>
        <p:txBody>
          <a:bodyPr>
            <a:normAutofit fontScale="92500" lnSpcReduction="10000"/>
          </a:bodyPr>
          <a:lstStyle/>
          <a:p>
            <a:pPr marL="0" indent="0">
              <a:buNone/>
            </a:pPr>
            <a:r>
              <a:rPr lang="en-US" dirty="0"/>
              <a:t>Weitzman (1974) “Prices vs. Quantities”:</a:t>
            </a:r>
          </a:p>
          <a:p>
            <a:pPr marL="0" indent="0">
              <a:buNone/>
            </a:pPr>
            <a:r>
              <a:rPr lang="en-US" dirty="0"/>
              <a:t>Setting: </a:t>
            </a:r>
          </a:p>
          <a:p>
            <a:r>
              <a:rPr lang="en-US" dirty="0"/>
              <a:t>Static or Flow Pollution</a:t>
            </a:r>
          </a:p>
          <a:p>
            <a:r>
              <a:rPr lang="en-US" dirty="0"/>
              <a:t>Pollutant only affects consumer welfare during period of emitting</a:t>
            </a:r>
          </a:p>
          <a:p>
            <a:pPr marL="0" indent="0">
              <a:buNone/>
            </a:pPr>
            <a:endParaRPr lang="en-US" sz="200" dirty="0"/>
          </a:p>
          <a:p>
            <a:pPr marL="0" indent="0">
              <a:buNone/>
            </a:pPr>
            <a:r>
              <a:rPr lang="en-US" dirty="0"/>
              <a:t>Finding: Whenever</a:t>
            </a:r>
          </a:p>
          <a:p>
            <a:r>
              <a:rPr lang="en-US" dirty="0"/>
              <a:t> marginal damages from emissions (</a:t>
            </a:r>
            <a:r>
              <a:rPr lang="en-US" b="1" dirty="0"/>
              <a:t>MD</a:t>
            </a:r>
            <a:r>
              <a:rPr lang="en-US" dirty="0"/>
              <a:t>)</a:t>
            </a:r>
          </a:p>
          <a:p>
            <a:pPr marL="0" indent="0">
              <a:buNone/>
            </a:pPr>
            <a:r>
              <a:rPr lang="en-US" dirty="0"/>
              <a:t>	</a:t>
            </a:r>
            <a:r>
              <a:rPr lang="en-US" b="1" dirty="0"/>
              <a:t>less steep</a:t>
            </a:r>
            <a:r>
              <a:rPr lang="en-US" dirty="0"/>
              <a:t>ly sloped than</a:t>
            </a:r>
          </a:p>
          <a:p>
            <a:r>
              <a:rPr lang="en-US" dirty="0"/>
              <a:t>marginal benefits from emitting (</a:t>
            </a:r>
            <a:r>
              <a:rPr lang="en-US" b="1" dirty="0"/>
              <a:t>MB</a:t>
            </a:r>
            <a:r>
              <a:rPr lang="en-US" dirty="0"/>
              <a:t>)    (=abatement cost)</a:t>
            </a:r>
            <a:br>
              <a:rPr lang="en-US" dirty="0"/>
            </a:br>
            <a:endParaRPr lang="en-US" sz="600" dirty="0"/>
          </a:p>
          <a:p>
            <a:pPr marL="0" indent="0">
              <a:buNone/>
            </a:pPr>
            <a:r>
              <a:rPr lang="en-US" dirty="0"/>
              <a:t>A </a:t>
            </a:r>
            <a:r>
              <a:rPr lang="en-US" b="1" i="1" dirty="0"/>
              <a:t>tax implies lower welfare losses </a:t>
            </a:r>
            <a:r>
              <a:rPr lang="en-US" dirty="0"/>
              <a:t>from uncertainty than cap and trade</a:t>
            </a:r>
          </a:p>
          <a:p>
            <a:pPr marL="0" indent="0">
              <a:buNone/>
            </a:pPr>
            <a:endParaRPr lang="en-US" sz="200" dirty="0"/>
          </a:p>
          <a:p>
            <a:pPr marL="0" indent="0">
              <a:buNone/>
            </a:pPr>
            <a:r>
              <a:rPr lang="en-US" dirty="0"/>
              <a:t>Common argument: </a:t>
            </a:r>
          </a:p>
          <a:p>
            <a:r>
              <a:rPr lang="en-US" dirty="0"/>
              <a:t>MD from CO2 (the Social Cost of Carbon) is very shallow, so tax better</a:t>
            </a:r>
          </a:p>
          <a:p>
            <a:r>
              <a:rPr lang="en-US" dirty="0"/>
              <a:t>But: Not a flow pollution problem</a:t>
            </a:r>
          </a:p>
        </p:txBody>
      </p:sp>
      <p:sp>
        <p:nvSpPr>
          <p:cNvPr id="4" name="Date Placeholder 3"/>
          <p:cNvSpPr>
            <a:spLocks noGrp="1"/>
          </p:cNvSpPr>
          <p:nvPr>
            <p:ph type="dt" sz="half" idx="10"/>
          </p:nvPr>
        </p:nvSpPr>
        <p:spPr/>
        <p:txBody>
          <a:bodyPr/>
          <a:lstStyle/>
          <a:p>
            <a:r>
              <a:rPr lang="en-US"/>
              <a:t>Smart Cap</a:t>
            </a:r>
            <a:endParaRPr lang="en-US" dirty="0"/>
          </a:p>
        </p:txBody>
      </p:sp>
      <p:sp>
        <p:nvSpPr>
          <p:cNvPr id="8" name="Slide Number Placeholder 7"/>
          <p:cNvSpPr>
            <a:spLocks noGrp="1"/>
          </p:cNvSpPr>
          <p:nvPr>
            <p:ph type="sldNum" sz="quarter" idx="4"/>
          </p:nvPr>
        </p:nvSpPr>
        <p:spPr/>
        <p:txBody>
          <a:bodyPr/>
          <a:lstStyle/>
          <a:p>
            <a:fld id="{54684863-ADF7-4CCE-8C45-7D8CD5ED6937}" type="slidenum">
              <a:rPr lang="en-US" smtClean="0"/>
              <a:pPr/>
              <a:t>10</a:t>
            </a:fld>
            <a:endParaRPr lang="en-US" dirty="0"/>
          </a:p>
        </p:txBody>
      </p:sp>
      <p:sp>
        <p:nvSpPr>
          <p:cNvPr id="6" name="Footer Placeholder 5">
            <a:extLst>
              <a:ext uri="{FF2B5EF4-FFF2-40B4-BE49-F238E27FC236}">
                <a16:creationId xmlns:a16="http://schemas.microsoft.com/office/drawing/2014/main" id="{65A1BB77-26BC-94D5-4023-0632443C0DB8}"/>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345686084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 The Static World: Hybrid</a:t>
            </a:r>
          </a:p>
        </p:txBody>
      </p:sp>
      <p:sp>
        <p:nvSpPr>
          <p:cNvPr id="3" name="Content Placeholder 2"/>
          <p:cNvSpPr>
            <a:spLocks noGrp="1"/>
          </p:cNvSpPr>
          <p:nvPr>
            <p:ph idx="1"/>
          </p:nvPr>
        </p:nvSpPr>
        <p:spPr/>
        <p:txBody>
          <a:bodyPr/>
          <a:lstStyle/>
          <a:p>
            <a:pPr marL="0" indent="0">
              <a:buNone/>
            </a:pPr>
            <a:r>
              <a:rPr lang="en-US" dirty="0"/>
              <a:t>Hybrid System: </a:t>
            </a:r>
          </a:p>
        </p:txBody>
      </p:sp>
      <p:sp>
        <p:nvSpPr>
          <p:cNvPr id="21" name="Rectangle 10"/>
          <p:cNvSpPr>
            <a:spLocks noChangeArrowheads="1"/>
          </p:cNvSpPr>
          <p:nvPr/>
        </p:nvSpPr>
        <p:spPr bwMode="auto">
          <a:xfrm rot="19722223">
            <a:off x="1285963" y="1665604"/>
            <a:ext cx="2979050" cy="646973"/>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pPr>
            <a:r>
              <a:rPr lang="en-US" dirty="0"/>
              <a:t>MB = Marginal </a:t>
            </a:r>
            <a:br>
              <a:rPr lang="en-US" dirty="0"/>
            </a:br>
            <a:r>
              <a:rPr lang="en-US" dirty="0"/>
              <a:t>Benefits from Emitting</a:t>
            </a:r>
          </a:p>
        </p:txBody>
      </p:sp>
      <p:sp>
        <p:nvSpPr>
          <p:cNvPr id="7" name="Line 4"/>
          <p:cNvSpPr>
            <a:spLocks noChangeShapeType="1"/>
          </p:cNvSpPr>
          <p:nvPr/>
        </p:nvSpPr>
        <p:spPr bwMode="auto">
          <a:xfrm>
            <a:off x="1150642" y="2573857"/>
            <a:ext cx="0" cy="3198081"/>
          </a:xfrm>
          <a:prstGeom prst="line">
            <a:avLst/>
          </a:prstGeom>
          <a:noFill/>
          <a:ln w="12700">
            <a:solidFill>
              <a:schemeClr val="tx1"/>
            </a:solidFill>
            <a:round/>
            <a:headEnd type="stealth" w="med" len="med"/>
            <a:tailEnd type="none" w="sm" len="sm"/>
          </a:ln>
          <a:effectLst/>
        </p:spPr>
        <p:txBody>
          <a:bodyPr wrap="none" anchor="ctr"/>
          <a:lstStyle/>
          <a:p>
            <a:endParaRPr lang="en-US"/>
          </a:p>
        </p:txBody>
      </p:sp>
      <p:sp>
        <p:nvSpPr>
          <p:cNvPr id="8" name="Line 5"/>
          <p:cNvSpPr>
            <a:spLocks noChangeShapeType="1"/>
          </p:cNvSpPr>
          <p:nvPr/>
        </p:nvSpPr>
        <p:spPr bwMode="auto">
          <a:xfrm>
            <a:off x="1049912" y="5648885"/>
            <a:ext cx="4832919" cy="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9" name="Line 6"/>
          <p:cNvSpPr>
            <a:spLocks noChangeShapeType="1"/>
          </p:cNvSpPr>
          <p:nvPr/>
        </p:nvSpPr>
        <p:spPr bwMode="auto">
          <a:xfrm flipV="1">
            <a:off x="1564280" y="2746403"/>
            <a:ext cx="3495561" cy="2459766"/>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10" name="Rectangle 7"/>
          <p:cNvSpPr>
            <a:spLocks noChangeArrowheads="1"/>
          </p:cNvSpPr>
          <p:nvPr/>
        </p:nvSpPr>
        <p:spPr bwMode="auto">
          <a:xfrm>
            <a:off x="4854094" y="5710411"/>
            <a:ext cx="1954600" cy="369157"/>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Emissions</a:t>
            </a:r>
          </a:p>
        </p:txBody>
      </p:sp>
      <p:sp>
        <p:nvSpPr>
          <p:cNvPr id="11" name="Rectangle 8"/>
          <p:cNvSpPr>
            <a:spLocks noChangeArrowheads="1"/>
          </p:cNvSpPr>
          <p:nvPr/>
        </p:nvSpPr>
        <p:spPr bwMode="auto">
          <a:xfrm>
            <a:off x="5059841" y="2449523"/>
            <a:ext cx="3093559" cy="332496"/>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pPr>
            <a:r>
              <a:rPr lang="en-US" dirty="0"/>
              <a:t>MD = Social Cost of Carbon</a:t>
            </a:r>
          </a:p>
        </p:txBody>
      </p:sp>
      <p:sp>
        <p:nvSpPr>
          <p:cNvPr id="12" name="Line 9"/>
          <p:cNvSpPr>
            <a:spLocks noChangeShapeType="1"/>
          </p:cNvSpPr>
          <p:nvPr/>
        </p:nvSpPr>
        <p:spPr bwMode="auto">
          <a:xfrm>
            <a:off x="3105242" y="3428999"/>
            <a:ext cx="1768439" cy="15781"/>
          </a:xfrm>
          <a:prstGeom prst="line">
            <a:avLst/>
          </a:prstGeom>
          <a:noFill/>
          <a:ln w="28575">
            <a:solidFill>
              <a:srgbClr val="FF3300"/>
            </a:solidFill>
            <a:round/>
            <a:headEnd type="none" w="sm" len="sm"/>
            <a:tailEnd type="none" w="sm" len="sm"/>
          </a:ln>
          <a:effectLst/>
        </p:spPr>
        <p:txBody>
          <a:bodyPr wrap="none" anchor="ctr"/>
          <a:lstStyle/>
          <a:p>
            <a:endParaRPr lang="en-US"/>
          </a:p>
        </p:txBody>
      </p:sp>
      <p:sp>
        <p:nvSpPr>
          <p:cNvPr id="13" name="Line 10"/>
          <p:cNvSpPr>
            <a:spLocks noChangeShapeType="1"/>
          </p:cNvSpPr>
          <p:nvPr/>
        </p:nvSpPr>
        <p:spPr bwMode="auto">
          <a:xfrm flipH="1">
            <a:off x="3086462" y="3408419"/>
            <a:ext cx="18780" cy="1383132"/>
          </a:xfrm>
          <a:prstGeom prst="line">
            <a:avLst/>
          </a:prstGeom>
          <a:noFill/>
          <a:ln w="28575">
            <a:solidFill>
              <a:schemeClr val="accent2"/>
            </a:solidFill>
            <a:round/>
            <a:headEnd type="none" w="sm" len="sm"/>
            <a:tailEnd type="none" w="sm" len="sm"/>
          </a:ln>
          <a:effectLst/>
        </p:spPr>
        <p:txBody>
          <a:bodyPr wrap="none" anchor="ctr"/>
          <a:lstStyle/>
          <a:p>
            <a:endParaRPr lang="en-US"/>
          </a:p>
        </p:txBody>
      </p:sp>
      <p:sp>
        <p:nvSpPr>
          <p:cNvPr id="14" name="Rectangle 11"/>
          <p:cNvSpPr>
            <a:spLocks noChangeArrowheads="1"/>
          </p:cNvSpPr>
          <p:nvPr/>
        </p:nvSpPr>
        <p:spPr bwMode="auto">
          <a:xfrm>
            <a:off x="533400" y="3680047"/>
            <a:ext cx="822989" cy="369157"/>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a:t>p*</a:t>
            </a:r>
          </a:p>
        </p:txBody>
      </p:sp>
      <p:sp>
        <p:nvSpPr>
          <p:cNvPr id="15" name="Rectangle 12"/>
          <p:cNvSpPr>
            <a:spLocks noChangeArrowheads="1"/>
          </p:cNvSpPr>
          <p:nvPr/>
        </p:nvSpPr>
        <p:spPr bwMode="auto">
          <a:xfrm>
            <a:off x="2796621" y="5833463"/>
            <a:ext cx="720116" cy="320449"/>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sz="2000"/>
              <a:t>q*</a:t>
            </a:r>
          </a:p>
        </p:txBody>
      </p:sp>
      <p:sp>
        <p:nvSpPr>
          <p:cNvPr id="17" name="Line 14"/>
          <p:cNvSpPr>
            <a:spLocks noChangeShapeType="1"/>
          </p:cNvSpPr>
          <p:nvPr/>
        </p:nvSpPr>
        <p:spPr bwMode="auto">
          <a:xfrm>
            <a:off x="2899494" y="2572575"/>
            <a:ext cx="1643836" cy="2582818"/>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18" name="Line 15"/>
          <p:cNvSpPr>
            <a:spLocks noChangeShapeType="1"/>
          </p:cNvSpPr>
          <p:nvPr/>
        </p:nvSpPr>
        <p:spPr bwMode="auto">
          <a:xfrm>
            <a:off x="1665011" y="3003258"/>
            <a:ext cx="1643836" cy="2582818"/>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19" name="Rectangle 16"/>
          <p:cNvSpPr>
            <a:spLocks noChangeArrowheads="1"/>
          </p:cNvSpPr>
          <p:nvPr/>
        </p:nvSpPr>
        <p:spPr bwMode="auto">
          <a:xfrm>
            <a:off x="1870758" y="5156675"/>
            <a:ext cx="1234484" cy="298728"/>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MAC’’</a:t>
            </a:r>
          </a:p>
        </p:txBody>
      </p:sp>
      <p:sp>
        <p:nvSpPr>
          <p:cNvPr id="20" name="Line 6"/>
          <p:cNvSpPr>
            <a:spLocks noChangeShapeType="1"/>
          </p:cNvSpPr>
          <p:nvPr/>
        </p:nvSpPr>
        <p:spPr bwMode="auto">
          <a:xfrm>
            <a:off x="2282253" y="2799453"/>
            <a:ext cx="1643835" cy="2582818"/>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24" name="Rectangle 7"/>
          <p:cNvSpPr>
            <a:spLocks noChangeArrowheads="1"/>
          </p:cNvSpPr>
          <p:nvPr/>
        </p:nvSpPr>
        <p:spPr bwMode="auto">
          <a:xfrm>
            <a:off x="748332" y="2264680"/>
            <a:ext cx="1954600" cy="332496"/>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Price</a:t>
            </a:r>
          </a:p>
        </p:txBody>
      </p:sp>
      <p:sp>
        <p:nvSpPr>
          <p:cNvPr id="25" name="Line 9"/>
          <p:cNvSpPr>
            <a:spLocks noChangeShapeType="1"/>
          </p:cNvSpPr>
          <p:nvPr/>
        </p:nvSpPr>
        <p:spPr bwMode="auto">
          <a:xfrm>
            <a:off x="1347205" y="4776768"/>
            <a:ext cx="1739257" cy="17028"/>
          </a:xfrm>
          <a:prstGeom prst="line">
            <a:avLst/>
          </a:prstGeom>
          <a:noFill/>
          <a:ln w="28575">
            <a:solidFill>
              <a:srgbClr val="FF3300"/>
            </a:solidFill>
            <a:round/>
            <a:headEnd type="none" w="sm" len="sm"/>
            <a:tailEnd type="none" w="sm" len="sm"/>
          </a:ln>
          <a:effectLst/>
        </p:spPr>
        <p:txBody>
          <a:bodyPr wrap="none" anchor="ctr"/>
          <a:lstStyle/>
          <a:p>
            <a:endParaRPr lang="en-US"/>
          </a:p>
        </p:txBody>
      </p:sp>
      <p:cxnSp>
        <p:nvCxnSpPr>
          <p:cNvPr id="27" name="Straight Arrow Connector 26"/>
          <p:cNvCxnSpPr/>
          <p:nvPr/>
        </p:nvCxnSpPr>
        <p:spPr>
          <a:xfrm flipH="1" flipV="1">
            <a:off x="3139490" y="4791551"/>
            <a:ext cx="2314345" cy="425367"/>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3138633" y="4362468"/>
            <a:ext cx="2261934" cy="184051"/>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7"/>
          <p:cNvSpPr>
            <a:spLocks noChangeArrowheads="1"/>
          </p:cNvSpPr>
          <p:nvPr/>
        </p:nvSpPr>
        <p:spPr bwMode="auto">
          <a:xfrm>
            <a:off x="5506861" y="3228623"/>
            <a:ext cx="3232965" cy="400752"/>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sz="2000" dirty="0">
                <a:latin typeface="Arial Unicode MS" pitchFamily="34" charset="-128"/>
                <a:ea typeface="Arial Unicode MS" pitchFamily="34" charset="-128"/>
                <a:cs typeface="Arial Unicode MS" pitchFamily="34" charset="-128"/>
              </a:rPr>
              <a:t>Safety Valve (=high tax)</a:t>
            </a:r>
          </a:p>
        </p:txBody>
      </p:sp>
      <p:sp>
        <p:nvSpPr>
          <p:cNvPr id="31" name="Rectangle 7"/>
          <p:cNvSpPr>
            <a:spLocks noChangeArrowheads="1"/>
          </p:cNvSpPr>
          <p:nvPr/>
        </p:nvSpPr>
        <p:spPr bwMode="auto">
          <a:xfrm>
            <a:off x="5506863" y="5005793"/>
            <a:ext cx="3232965" cy="400752"/>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sz="2000" dirty="0">
                <a:latin typeface="Arial Unicode MS" pitchFamily="34" charset="-128"/>
                <a:ea typeface="Arial Unicode MS" pitchFamily="34" charset="-128"/>
                <a:cs typeface="Arial Unicode MS" pitchFamily="34" charset="-128"/>
              </a:rPr>
              <a:t>Price Floor (=low tax)</a:t>
            </a:r>
          </a:p>
        </p:txBody>
      </p:sp>
      <p:sp>
        <p:nvSpPr>
          <p:cNvPr id="32" name="Rectangle 7"/>
          <p:cNvSpPr>
            <a:spLocks noChangeArrowheads="1"/>
          </p:cNvSpPr>
          <p:nvPr/>
        </p:nvSpPr>
        <p:spPr bwMode="auto">
          <a:xfrm>
            <a:off x="5506862" y="4330079"/>
            <a:ext cx="3232965" cy="400752"/>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sz="2000" dirty="0">
                <a:latin typeface="Arial Unicode MS" pitchFamily="34" charset="-128"/>
                <a:ea typeface="Arial Unicode MS" pitchFamily="34" charset="-128"/>
                <a:cs typeface="Arial Unicode MS" pitchFamily="34" charset="-128"/>
              </a:rPr>
              <a:t>Standard Cap Region</a:t>
            </a:r>
          </a:p>
        </p:txBody>
      </p:sp>
      <p:cxnSp>
        <p:nvCxnSpPr>
          <p:cNvPr id="33" name="Straight Arrow Connector 32"/>
          <p:cNvCxnSpPr>
            <a:stCxn id="29" idx="1"/>
          </p:cNvCxnSpPr>
          <p:nvPr/>
        </p:nvCxnSpPr>
        <p:spPr>
          <a:xfrm flipH="1">
            <a:off x="5029945" y="3428999"/>
            <a:ext cx="476916" cy="1561"/>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AutoShape 16"/>
          <p:cNvSpPr>
            <a:spLocks noChangeArrowheads="1"/>
          </p:cNvSpPr>
          <p:nvPr/>
        </p:nvSpPr>
        <p:spPr bwMode="auto">
          <a:xfrm>
            <a:off x="3411632" y="3401871"/>
            <a:ext cx="221905" cy="315888"/>
          </a:xfrm>
          <a:prstGeom prst="rtTriangle">
            <a:avLst/>
          </a:prstGeom>
          <a:solidFill>
            <a:schemeClr val="accent1"/>
          </a:solidFill>
          <a:ln w="12700">
            <a:noFill/>
            <a:miter lim="800000"/>
            <a:headEnd/>
            <a:tailEnd/>
          </a:ln>
          <a:effectLst/>
        </p:spPr>
        <p:txBody>
          <a:bodyPr wrap="none" anchor="ctr"/>
          <a:lstStyle/>
          <a:p>
            <a:endParaRPr lang="en-US"/>
          </a:p>
        </p:txBody>
      </p:sp>
      <p:sp>
        <p:nvSpPr>
          <p:cNvPr id="38" name="AutoShape 17"/>
          <p:cNvSpPr>
            <a:spLocks noChangeArrowheads="1"/>
          </p:cNvSpPr>
          <p:nvPr/>
        </p:nvSpPr>
        <p:spPr bwMode="auto">
          <a:xfrm rot="5400000">
            <a:off x="3454024" y="3661773"/>
            <a:ext cx="199405" cy="273519"/>
          </a:xfrm>
          <a:prstGeom prst="rtTriangle">
            <a:avLst/>
          </a:prstGeom>
          <a:solidFill>
            <a:schemeClr val="accent1"/>
          </a:solidFill>
          <a:ln w="12700">
            <a:noFill/>
            <a:miter lim="800000"/>
            <a:headEnd/>
            <a:tailEnd/>
          </a:ln>
          <a:effectLst/>
        </p:spPr>
        <p:txBody>
          <a:bodyPr wrap="none" anchor="ctr"/>
          <a:lstStyle/>
          <a:p>
            <a:endParaRPr lang="en-US"/>
          </a:p>
        </p:txBody>
      </p:sp>
      <p:cxnSp>
        <p:nvCxnSpPr>
          <p:cNvPr id="39" name="Straight Arrow Connector 38"/>
          <p:cNvCxnSpPr/>
          <p:nvPr/>
        </p:nvCxnSpPr>
        <p:spPr>
          <a:xfrm flipH="1" flipV="1">
            <a:off x="3495815" y="3721206"/>
            <a:ext cx="1958020" cy="205049"/>
          </a:xfrm>
          <a:prstGeom prst="straightConnector1">
            <a:avLst/>
          </a:prstGeom>
          <a:ln w="19050">
            <a:noFill/>
            <a:tailEnd type="triangle"/>
          </a:ln>
        </p:spPr>
        <p:style>
          <a:lnRef idx="1">
            <a:schemeClr val="accent1"/>
          </a:lnRef>
          <a:fillRef idx="0">
            <a:schemeClr val="accent1"/>
          </a:fillRef>
          <a:effectRef idx="0">
            <a:schemeClr val="accent1"/>
          </a:effectRef>
          <a:fontRef idx="minor">
            <a:schemeClr val="tx1"/>
          </a:fontRef>
        </p:style>
      </p:cxnSp>
      <p:sp>
        <p:nvSpPr>
          <p:cNvPr id="42" name="Rectangle 7"/>
          <p:cNvSpPr>
            <a:spLocks noChangeArrowheads="1"/>
          </p:cNvSpPr>
          <p:nvPr/>
        </p:nvSpPr>
        <p:spPr bwMode="auto">
          <a:xfrm>
            <a:off x="5490922" y="3717111"/>
            <a:ext cx="3232965" cy="400752"/>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sz="2000" dirty="0">
                <a:latin typeface="Arial Unicode MS" pitchFamily="34" charset="-128"/>
                <a:ea typeface="Arial Unicode MS" pitchFamily="34" charset="-128"/>
                <a:cs typeface="Arial Unicode MS" pitchFamily="34" charset="-128"/>
              </a:rPr>
              <a:t>Welfare Loss Hybrid</a:t>
            </a:r>
          </a:p>
        </p:txBody>
      </p:sp>
      <p:sp>
        <p:nvSpPr>
          <p:cNvPr id="43" name="Rectangle 7"/>
          <p:cNvSpPr>
            <a:spLocks noChangeArrowheads="1"/>
          </p:cNvSpPr>
          <p:nvPr/>
        </p:nvSpPr>
        <p:spPr bwMode="auto">
          <a:xfrm>
            <a:off x="4736608" y="676873"/>
            <a:ext cx="3232965" cy="1324081"/>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sz="2000" dirty="0">
                <a:latin typeface="Arial Unicode MS" pitchFamily="34" charset="-128"/>
                <a:ea typeface="Arial Unicode MS" pitchFamily="34" charset="-128"/>
                <a:cs typeface="Arial Unicode MS" pitchFamily="34" charset="-128"/>
              </a:rPr>
              <a:t>Regulator commits to buy (floor) and sell (ceiling) certificates to maintain price in bounds</a:t>
            </a:r>
          </a:p>
        </p:txBody>
      </p:sp>
      <p:cxnSp>
        <p:nvCxnSpPr>
          <p:cNvPr id="44" name="Straight Arrow Connector 43"/>
          <p:cNvCxnSpPr/>
          <p:nvPr/>
        </p:nvCxnSpPr>
        <p:spPr>
          <a:xfrm flipH="1" flipV="1">
            <a:off x="3513221" y="3729789"/>
            <a:ext cx="2066251" cy="174006"/>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r>
              <a:rPr lang="en-US"/>
              <a:t>Smart Cap</a:t>
            </a:r>
            <a:endParaRPr lang="en-US" dirty="0"/>
          </a:p>
        </p:txBody>
      </p:sp>
      <p:sp>
        <p:nvSpPr>
          <p:cNvPr id="22" name="Slide Number Placeholder 21"/>
          <p:cNvSpPr>
            <a:spLocks noGrp="1"/>
          </p:cNvSpPr>
          <p:nvPr>
            <p:ph type="sldNum" sz="quarter" idx="4"/>
          </p:nvPr>
        </p:nvSpPr>
        <p:spPr/>
        <p:txBody>
          <a:bodyPr/>
          <a:lstStyle/>
          <a:p>
            <a:fld id="{54684863-ADF7-4CCE-8C45-7D8CD5ED6937}" type="slidenum">
              <a:rPr lang="en-US" smtClean="0"/>
              <a:pPr/>
              <a:t>11</a:t>
            </a:fld>
            <a:endParaRPr lang="en-US" dirty="0"/>
          </a:p>
        </p:txBody>
      </p:sp>
      <p:sp>
        <p:nvSpPr>
          <p:cNvPr id="6" name="Footer Placeholder 5">
            <a:extLst>
              <a:ext uri="{FF2B5EF4-FFF2-40B4-BE49-F238E27FC236}">
                <a16:creationId xmlns:a16="http://schemas.microsoft.com/office/drawing/2014/main" id="{0AF71D67-EC85-706F-9114-50A915651307}"/>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3131832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7" grpId="0" animBg="1"/>
      <p:bldP spid="38" grpId="0" animBg="1"/>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38912"/>
          </a:xfrm>
        </p:spPr>
        <p:txBody>
          <a:bodyPr/>
          <a:lstStyle/>
          <a:p>
            <a:r>
              <a:rPr lang="en-US" dirty="0"/>
              <a:t>I - The Static World: The Smart Tax</a:t>
            </a:r>
          </a:p>
        </p:txBody>
      </p:sp>
      <p:sp>
        <p:nvSpPr>
          <p:cNvPr id="3" name="Content Placeholder 2"/>
          <p:cNvSpPr>
            <a:spLocks noGrp="1"/>
          </p:cNvSpPr>
          <p:nvPr>
            <p:ph idx="1"/>
          </p:nvPr>
        </p:nvSpPr>
        <p:spPr>
          <a:xfrm>
            <a:off x="457200" y="972312"/>
            <a:ext cx="8229600" cy="5352288"/>
          </a:xfrm>
        </p:spPr>
        <p:txBody>
          <a:bodyPr/>
          <a:lstStyle/>
          <a:p>
            <a:pPr marL="0" indent="0">
              <a:spcAft>
                <a:spcPts val="400"/>
              </a:spcAft>
              <a:buNone/>
            </a:pPr>
            <a:r>
              <a:rPr lang="en-US" sz="1600" dirty="0"/>
              <a:t>“SMART TAX” in static setting: </a:t>
            </a:r>
          </a:p>
          <a:p>
            <a:pPr>
              <a:spcAft>
                <a:spcPts val="400"/>
              </a:spcAft>
            </a:pPr>
            <a:r>
              <a:rPr lang="en-US" sz="1600" i="1" dirty="0"/>
              <a:t>A non-linear tax equal to Marginal Damages</a:t>
            </a:r>
          </a:p>
          <a:p>
            <a:pPr>
              <a:spcAft>
                <a:spcPts val="400"/>
              </a:spcAft>
            </a:pPr>
            <a:r>
              <a:rPr lang="en-US" sz="1600" dirty="0">
                <a:solidFill>
                  <a:srgbClr val="FF0000"/>
                </a:solidFill>
              </a:rPr>
              <a:t>red line</a:t>
            </a:r>
            <a:br>
              <a:rPr lang="en-US" dirty="0"/>
            </a:br>
            <a:endParaRPr lang="en-US" i="1" dirty="0"/>
          </a:p>
        </p:txBody>
      </p:sp>
      <p:sp>
        <p:nvSpPr>
          <p:cNvPr id="21" name="Rectangle 10"/>
          <p:cNvSpPr>
            <a:spLocks noChangeArrowheads="1"/>
          </p:cNvSpPr>
          <p:nvPr/>
        </p:nvSpPr>
        <p:spPr bwMode="auto">
          <a:xfrm rot="19722223">
            <a:off x="1166433" y="2066612"/>
            <a:ext cx="2979050" cy="646973"/>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pPr>
            <a:r>
              <a:rPr lang="en-US" dirty="0"/>
              <a:t>Marginal Benefits </a:t>
            </a:r>
            <a:br>
              <a:rPr lang="en-US" dirty="0"/>
            </a:br>
            <a:r>
              <a:rPr lang="en-US" dirty="0"/>
              <a:t>from Emitting (MAC)</a:t>
            </a:r>
          </a:p>
        </p:txBody>
      </p:sp>
      <p:sp>
        <p:nvSpPr>
          <p:cNvPr id="7" name="Line 4"/>
          <p:cNvSpPr>
            <a:spLocks noChangeShapeType="1"/>
          </p:cNvSpPr>
          <p:nvPr/>
        </p:nvSpPr>
        <p:spPr bwMode="auto">
          <a:xfrm>
            <a:off x="1146631" y="2657995"/>
            <a:ext cx="0" cy="3198081"/>
          </a:xfrm>
          <a:prstGeom prst="line">
            <a:avLst/>
          </a:prstGeom>
          <a:noFill/>
          <a:ln w="12700">
            <a:solidFill>
              <a:schemeClr val="tx1"/>
            </a:solidFill>
            <a:round/>
            <a:headEnd type="stealth" w="med" len="med"/>
            <a:tailEnd type="none" w="sm" len="sm"/>
          </a:ln>
          <a:effectLst/>
        </p:spPr>
        <p:txBody>
          <a:bodyPr wrap="none" anchor="ctr"/>
          <a:lstStyle/>
          <a:p>
            <a:endParaRPr lang="en-US"/>
          </a:p>
        </p:txBody>
      </p:sp>
      <p:sp>
        <p:nvSpPr>
          <p:cNvPr id="8" name="Line 5"/>
          <p:cNvSpPr>
            <a:spLocks noChangeShapeType="1"/>
          </p:cNvSpPr>
          <p:nvPr/>
        </p:nvSpPr>
        <p:spPr bwMode="auto">
          <a:xfrm>
            <a:off x="1045901" y="5733023"/>
            <a:ext cx="4832919" cy="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9" name="Line 6"/>
          <p:cNvSpPr>
            <a:spLocks noChangeShapeType="1"/>
          </p:cNvSpPr>
          <p:nvPr/>
        </p:nvSpPr>
        <p:spPr bwMode="auto">
          <a:xfrm flipV="1">
            <a:off x="1560269" y="2830541"/>
            <a:ext cx="3495561" cy="2459766"/>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10" name="Rectangle 7"/>
          <p:cNvSpPr>
            <a:spLocks noChangeArrowheads="1"/>
          </p:cNvSpPr>
          <p:nvPr/>
        </p:nvSpPr>
        <p:spPr bwMode="auto">
          <a:xfrm>
            <a:off x="4850083" y="5794549"/>
            <a:ext cx="1954600" cy="369157"/>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Emissions q</a:t>
            </a:r>
          </a:p>
        </p:txBody>
      </p:sp>
      <p:sp>
        <p:nvSpPr>
          <p:cNvPr id="12" name="Line 9"/>
          <p:cNvSpPr>
            <a:spLocks noChangeShapeType="1"/>
          </p:cNvSpPr>
          <p:nvPr/>
        </p:nvSpPr>
        <p:spPr bwMode="auto">
          <a:xfrm flipV="1">
            <a:off x="1661000" y="2865890"/>
            <a:ext cx="3394830" cy="2359047"/>
          </a:xfrm>
          <a:prstGeom prst="line">
            <a:avLst/>
          </a:prstGeom>
          <a:noFill/>
          <a:ln w="28575">
            <a:solidFill>
              <a:srgbClr val="FF3300"/>
            </a:solidFill>
            <a:round/>
            <a:headEnd type="none" w="sm" len="sm"/>
            <a:tailEnd type="none" w="sm" len="sm"/>
          </a:ln>
          <a:effectLst/>
        </p:spPr>
        <p:txBody>
          <a:bodyPr wrap="none" anchor="ctr"/>
          <a:lstStyle/>
          <a:p>
            <a:endParaRPr lang="en-US"/>
          </a:p>
        </p:txBody>
      </p:sp>
      <p:sp>
        <p:nvSpPr>
          <p:cNvPr id="14" name="Rectangle 11"/>
          <p:cNvSpPr>
            <a:spLocks noChangeArrowheads="1"/>
          </p:cNvSpPr>
          <p:nvPr/>
        </p:nvSpPr>
        <p:spPr bwMode="auto">
          <a:xfrm>
            <a:off x="529389" y="3764185"/>
            <a:ext cx="822989" cy="369157"/>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p*(q)</a:t>
            </a:r>
          </a:p>
        </p:txBody>
      </p:sp>
      <p:sp>
        <p:nvSpPr>
          <p:cNvPr id="16" name="Rectangle 13"/>
          <p:cNvSpPr>
            <a:spLocks noChangeArrowheads="1"/>
          </p:cNvSpPr>
          <p:nvPr/>
        </p:nvSpPr>
        <p:spPr bwMode="auto">
          <a:xfrm>
            <a:off x="4625188" y="4901201"/>
            <a:ext cx="1028736" cy="298728"/>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MAC’</a:t>
            </a:r>
          </a:p>
        </p:txBody>
      </p:sp>
      <p:sp>
        <p:nvSpPr>
          <p:cNvPr id="17" name="Line 14"/>
          <p:cNvSpPr>
            <a:spLocks noChangeShapeType="1"/>
          </p:cNvSpPr>
          <p:nvPr/>
        </p:nvSpPr>
        <p:spPr bwMode="auto">
          <a:xfrm>
            <a:off x="2895483" y="2656713"/>
            <a:ext cx="1643836" cy="2582818"/>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18" name="Line 15"/>
          <p:cNvSpPr>
            <a:spLocks noChangeShapeType="1"/>
          </p:cNvSpPr>
          <p:nvPr/>
        </p:nvSpPr>
        <p:spPr bwMode="auto">
          <a:xfrm>
            <a:off x="1761730" y="3265064"/>
            <a:ext cx="1543105" cy="2405149"/>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19" name="Rectangle 16"/>
          <p:cNvSpPr>
            <a:spLocks noChangeArrowheads="1"/>
          </p:cNvSpPr>
          <p:nvPr/>
        </p:nvSpPr>
        <p:spPr bwMode="auto">
          <a:xfrm>
            <a:off x="2194516" y="5267314"/>
            <a:ext cx="1234484" cy="298728"/>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MAC’’</a:t>
            </a:r>
          </a:p>
        </p:txBody>
      </p:sp>
      <p:sp>
        <p:nvSpPr>
          <p:cNvPr id="20" name="Line 6"/>
          <p:cNvSpPr>
            <a:spLocks noChangeShapeType="1"/>
          </p:cNvSpPr>
          <p:nvPr/>
        </p:nvSpPr>
        <p:spPr bwMode="auto">
          <a:xfrm>
            <a:off x="2278242" y="2883591"/>
            <a:ext cx="1643835" cy="2582818"/>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24" name="Rectangle 7"/>
          <p:cNvSpPr>
            <a:spLocks noChangeArrowheads="1"/>
          </p:cNvSpPr>
          <p:nvPr/>
        </p:nvSpPr>
        <p:spPr bwMode="auto">
          <a:xfrm>
            <a:off x="744321" y="2348818"/>
            <a:ext cx="1954600" cy="332496"/>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Price</a:t>
            </a:r>
          </a:p>
        </p:txBody>
      </p:sp>
      <p:cxnSp>
        <p:nvCxnSpPr>
          <p:cNvPr id="25" name="Straight Arrow Connector 24"/>
          <p:cNvCxnSpPr>
            <a:cxnSpLocks/>
            <a:stCxn id="27" idx="1"/>
          </p:cNvCxnSpPr>
          <p:nvPr/>
        </p:nvCxnSpPr>
        <p:spPr>
          <a:xfrm flipH="1">
            <a:off x="3710515" y="3596250"/>
            <a:ext cx="1712971" cy="239283"/>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7"/>
          <p:cNvSpPr>
            <a:spLocks noChangeArrowheads="1"/>
          </p:cNvSpPr>
          <p:nvPr/>
        </p:nvSpPr>
        <p:spPr bwMode="auto">
          <a:xfrm>
            <a:off x="5423486" y="2970116"/>
            <a:ext cx="3232965" cy="1252267"/>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dirty="0">
                <a:latin typeface="Arial Unicode MS" pitchFamily="34" charset="-128"/>
                <a:ea typeface="Arial Unicode MS" pitchFamily="34" charset="-128"/>
                <a:cs typeface="Arial Unicode MS" pitchFamily="34" charset="-128"/>
              </a:rPr>
              <a:t>Optimal Allocation at </a:t>
            </a:r>
            <a:r>
              <a:rPr lang="en-US" i="1" dirty="0">
                <a:latin typeface="Arial Unicode MS" pitchFamily="34" charset="-128"/>
                <a:ea typeface="Arial Unicode MS" pitchFamily="34" charset="-128"/>
                <a:cs typeface="Arial Unicode MS" pitchFamily="34" charset="-128"/>
              </a:rPr>
              <a:t>high</a:t>
            </a:r>
            <a:r>
              <a:rPr lang="en-US" dirty="0">
                <a:latin typeface="Arial Unicode MS" pitchFamily="34" charset="-128"/>
                <a:ea typeface="Arial Unicode MS" pitchFamily="34" charset="-128"/>
                <a:cs typeface="Arial Unicode MS" pitchFamily="34" charset="-128"/>
              </a:rPr>
              <a:t> MB realization:</a:t>
            </a:r>
          </a:p>
          <a:p>
            <a:pPr eaLnBrk="0" hangingPunct="0">
              <a:spcBef>
                <a:spcPts val="200"/>
              </a:spcBef>
            </a:pPr>
            <a:r>
              <a:rPr lang="en-US" i="1" dirty="0">
                <a:latin typeface="Arial Unicode MS" pitchFamily="34" charset="-128"/>
                <a:ea typeface="Arial Unicode MS" pitchFamily="34" charset="-128"/>
                <a:cs typeface="Arial Unicode MS" pitchFamily="34" charset="-128"/>
              </a:rPr>
              <a:t>Market Equilibrium</a:t>
            </a:r>
          </a:p>
          <a:p>
            <a:pPr eaLnBrk="0" hangingPunct="0">
              <a:spcBef>
                <a:spcPts val="200"/>
              </a:spcBef>
            </a:pPr>
            <a:r>
              <a:rPr lang="en-US" i="1" dirty="0">
                <a:latin typeface="Arial Unicode MS" pitchFamily="34" charset="-128"/>
                <a:ea typeface="Arial Unicode MS" pitchFamily="34" charset="-128"/>
                <a:cs typeface="Arial Unicode MS" pitchFamily="34" charset="-128"/>
              </a:rPr>
              <a:t>if </a:t>
            </a:r>
            <a:r>
              <a:rPr lang="en-US" i="1" dirty="0">
                <a:solidFill>
                  <a:srgbClr val="FF0000"/>
                </a:solidFill>
                <a:latin typeface="Arial Unicode MS" pitchFamily="34" charset="-128"/>
                <a:ea typeface="Arial Unicode MS" pitchFamily="34" charset="-128"/>
                <a:cs typeface="Arial Unicode MS" pitchFamily="34" charset="-128"/>
              </a:rPr>
              <a:t>red line</a:t>
            </a:r>
            <a:r>
              <a:rPr lang="en-US" i="1" dirty="0">
                <a:latin typeface="Arial Unicode MS" pitchFamily="34" charset="-128"/>
                <a:ea typeface="Arial Unicode MS" pitchFamily="34" charset="-128"/>
                <a:cs typeface="Arial Unicode MS" pitchFamily="34" charset="-128"/>
              </a:rPr>
              <a:t>=smart tax</a:t>
            </a:r>
          </a:p>
        </p:txBody>
      </p:sp>
      <p:sp>
        <p:nvSpPr>
          <p:cNvPr id="5" name="Date Placeholder 4"/>
          <p:cNvSpPr>
            <a:spLocks noGrp="1"/>
          </p:cNvSpPr>
          <p:nvPr>
            <p:ph type="dt" sz="half" idx="10"/>
          </p:nvPr>
        </p:nvSpPr>
        <p:spPr/>
        <p:txBody>
          <a:bodyPr/>
          <a:lstStyle/>
          <a:p>
            <a:r>
              <a:rPr lang="en-US"/>
              <a:t>Smart Cap</a:t>
            </a:r>
            <a:endParaRPr lang="en-US" dirty="0"/>
          </a:p>
        </p:txBody>
      </p:sp>
      <p:sp>
        <p:nvSpPr>
          <p:cNvPr id="23" name="Slide Number Placeholder 22"/>
          <p:cNvSpPr>
            <a:spLocks noGrp="1"/>
          </p:cNvSpPr>
          <p:nvPr>
            <p:ph type="sldNum" sz="quarter" idx="4"/>
          </p:nvPr>
        </p:nvSpPr>
        <p:spPr/>
        <p:txBody>
          <a:bodyPr/>
          <a:lstStyle/>
          <a:p>
            <a:fld id="{54684863-ADF7-4CCE-8C45-7D8CD5ED6937}" type="slidenum">
              <a:rPr lang="en-US" smtClean="0"/>
              <a:pPr/>
              <a:t>12</a:t>
            </a:fld>
            <a:endParaRPr lang="en-US" dirty="0"/>
          </a:p>
        </p:txBody>
      </p:sp>
      <p:sp>
        <p:nvSpPr>
          <p:cNvPr id="15" name="Rectangle 7">
            <a:extLst>
              <a:ext uri="{FF2B5EF4-FFF2-40B4-BE49-F238E27FC236}">
                <a16:creationId xmlns:a16="http://schemas.microsoft.com/office/drawing/2014/main" id="{3FA47FBB-5D86-F78F-42DA-305FC08F7BC1}"/>
              </a:ext>
            </a:extLst>
          </p:cNvPr>
          <p:cNvSpPr>
            <a:spLocks noChangeArrowheads="1"/>
          </p:cNvSpPr>
          <p:nvPr/>
        </p:nvSpPr>
        <p:spPr bwMode="auto">
          <a:xfrm>
            <a:off x="5773802" y="4410099"/>
            <a:ext cx="3232965" cy="1252267"/>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dirty="0">
                <a:latin typeface="Arial Unicode MS" pitchFamily="34" charset="-128"/>
                <a:ea typeface="Arial Unicode MS" pitchFamily="34" charset="-128"/>
                <a:cs typeface="Arial Unicode MS" pitchFamily="34" charset="-128"/>
              </a:rPr>
              <a:t>Optimal Allocation at </a:t>
            </a:r>
            <a:r>
              <a:rPr lang="en-US" i="1" dirty="0">
                <a:latin typeface="Arial Unicode MS" pitchFamily="34" charset="-128"/>
                <a:ea typeface="Arial Unicode MS" pitchFamily="34" charset="-128"/>
                <a:cs typeface="Arial Unicode MS" pitchFamily="34" charset="-128"/>
              </a:rPr>
              <a:t>low</a:t>
            </a:r>
            <a:r>
              <a:rPr lang="en-US" dirty="0">
                <a:latin typeface="Arial Unicode MS" pitchFamily="34" charset="-128"/>
                <a:ea typeface="Arial Unicode MS" pitchFamily="34" charset="-128"/>
                <a:cs typeface="Arial Unicode MS" pitchFamily="34" charset="-128"/>
              </a:rPr>
              <a:t> MB realization:</a:t>
            </a:r>
          </a:p>
          <a:p>
            <a:pPr eaLnBrk="0" hangingPunct="0">
              <a:spcBef>
                <a:spcPts val="200"/>
              </a:spcBef>
            </a:pPr>
            <a:r>
              <a:rPr lang="en-US" i="1" dirty="0">
                <a:latin typeface="Arial Unicode MS" pitchFamily="34" charset="-128"/>
                <a:ea typeface="Arial Unicode MS" pitchFamily="34" charset="-128"/>
                <a:cs typeface="Arial Unicode MS" pitchFamily="34" charset="-128"/>
              </a:rPr>
              <a:t>Market Equilibrium</a:t>
            </a:r>
          </a:p>
          <a:p>
            <a:pPr eaLnBrk="0" hangingPunct="0">
              <a:spcBef>
                <a:spcPts val="200"/>
              </a:spcBef>
            </a:pPr>
            <a:r>
              <a:rPr lang="en-US" i="1" dirty="0">
                <a:latin typeface="Arial Unicode MS" pitchFamily="34" charset="-128"/>
                <a:ea typeface="Arial Unicode MS" pitchFamily="34" charset="-128"/>
                <a:cs typeface="Arial Unicode MS" pitchFamily="34" charset="-128"/>
              </a:rPr>
              <a:t>if </a:t>
            </a:r>
            <a:r>
              <a:rPr lang="en-US" i="1" dirty="0">
                <a:solidFill>
                  <a:srgbClr val="FF0000"/>
                </a:solidFill>
                <a:latin typeface="Arial Unicode MS" pitchFamily="34" charset="-128"/>
                <a:ea typeface="Arial Unicode MS" pitchFamily="34" charset="-128"/>
                <a:cs typeface="Arial Unicode MS" pitchFamily="34" charset="-128"/>
              </a:rPr>
              <a:t>red line</a:t>
            </a:r>
            <a:r>
              <a:rPr lang="en-US" i="1" dirty="0">
                <a:latin typeface="Arial Unicode MS" pitchFamily="34" charset="-128"/>
                <a:ea typeface="Arial Unicode MS" pitchFamily="34" charset="-128"/>
                <a:cs typeface="Arial Unicode MS" pitchFamily="34" charset="-128"/>
              </a:rPr>
              <a:t>=smart tax</a:t>
            </a:r>
          </a:p>
        </p:txBody>
      </p:sp>
      <p:cxnSp>
        <p:nvCxnSpPr>
          <p:cNvPr id="26" name="Straight Arrow Connector 25">
            <a:extLst>
              <a:ext uri="{FF2B5EF4-FFF2-40B4-BE49-F238E27FC236}">
                <a16:creationId xmlns:a16="http://schemas.microsoft.com/office/drawing/2014/main" id="{38E68A7D-0978-A8A3-84D9-5C4AF7480E84}"/>
              </a:ext>
            </a:extLst>
          </p:cNvPr>
          <p:cNvCxnSpPr>
            <a:cxnSpLocks/>
          </p:cNvCxnSpPr>
          <p:nvPr/>
        </p:nvCxnSpPr>
        <p:spPr>
          <a:xfrm flipH="1" flipV="1">
            <a:off x="2656240" y="4589976"/>
            <a:ext cx="3100334" cy="223565"/>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8">
            <a:extLst>
              <a:ext uri="{FF2B5EF4-FFF2-40B4-BE49-F238E27FC236}">
                <a16:creationId xmlns:a16="http://schemas.microsoft.com/office/drawing/2014/main" id="{1EC750A7-749C-95D7-4FEC-1FF39EEB8819}"/>
              </a:ext>
            </a:extLst>
          </p:cNvPr>
          <p:cNvSpPr>
            <a:spLocks noChangeArrowheads="1"/>
          </p:cNvSpPr>
          <p:nvPr/>
        </p:nvSpPr>
        <p:spPr bwMode="auto">
          <a:xfrm>
            <a:off x="4752914" y="2429162"/>
            <a:ext cx="3572824" cy="369974"/>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pPr>
            <a:r>
              <a:rPr lang="en-US" dirty="0"/>
              <a:t>Marginal Damages from Emitting</a:t>
            </a:r>
          </a:p>
        </p:txBody>
      </p:sp>
      <p:sp>
        <p:nvSpPr>
          <p:cNvPr id="6" name="Footer Placeholder 5">
            <a:extLst>
              <a:ext uri="{FF2B5EF4-FFF2-40B4-BE49-F238E27FC236}">
                <a16:creationId xmlns:a16="http://schemas.microsoft.com/office/drawing/2014/main" id="{99A63CFA-0587-DB1F-FCDE-FF3AA89F7D4F}"/>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147048594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38912"/>
          </a:xfrm>
        </p:spPr>
        <p:txBody>
          <a:bodyPr/>
          <a:lstStyle/>
          <a:p>
            <a:r>
              <a:rPr lang="en-US" dirty="0"/>
              <a:t>I - The Static World: </a:t>
            </a:r>
            <a:r>
              <a:rPr lang="en-US" sz="2400" b="1" dirty="0">
                <a:solidFill>
                  <a:schemeClr val="tx2"/>
                </a:solidFill>
                <a:latin typeface="Arial" pitchFamily="34" charset="0"/>
                <a:ea typeface="+mj-ea"/>
                <a:cs typeface="Arial" pitchFamily="34" charset="0"/>
              </a:rPr>
              <a:t>Issues with The Smart Tax</a:t>
            </a:r>
            <a:endParaRPr lang="en-US" dirty="0"/>
          </a:p>
        </p:txBody>
      </p:sp>
      <p:sp>
        <p:nvSpPr>
          <p:cNvPr id="3" name="Content Placeholder 2"/>
          <p:cNvSpPr>
            <a:spLocks noGrp="1"/>
          </p:cNvSpPr>
          <p:nvPr>
            <p:ph idx="1"/>
          </p:nvPr>
        </p:nvSpPr>
        <p:spPr>
          <a:xfrm>
            <a:off x="457200" y="972312"/>
            <a:ext cx="8229600" cy="5352288"/>
          </a:xfrm>
        </p:spPr>
        <p:txBody>
          <a:bodyPr>
            <a:normAutofit/>
          </a:bodyPr>
          <a:lstStyle/>
          <a:p>
            <a:pPr marL="285750" indent="-285750">
              <a:buFont typeface="Arial" panose="020B0604020202020204" pitchFamily="34" charset="0"/>
              <a:buChar char="•"/>
            </a:pPr>
            <a:r>
              <a:rPr lang="en-US" sz="1600" dirty="0"/>
              <a:t>Individual firm has little </a:t>
            </a:r>
            <a:r>
              <a:rPr lang="en-US" sz="1600" dirty="0">
                <a:solidFill>
                  <a:schemeClr val="accent2"/>
                </a:solidFill>
              </a:rPr>
              <a:t>information</a:t>
            </a:r>
            <a:r>
              <a:rPr lang="en-US" sz="1600" dirty="0"/>
              <a:t> about aggregate emissions and, thus, </a:t>
            </a:r>
            <a:br>
              <a:rPr lang="en-US" sz="1600" dirty="0"/>
            </a:br>
            <a:r>
              <a:rPr lang="en-US" sz="1600" dirty="0"/>
              <a:t>expected price when taking its production decision</a:t>
            </a:r>
          </a:p>
          <a:p>
            <a:pPr marL="285750" indent="-285750">
              <a:buFont typeface="Arial" panose="020B0604020202020204" pitchFamily="34" charset="0"/>
              <a:buChar char="•"/>
            </a:pPr>
            <a:r>
              <a:rPr lang="en-US" sz="1600" dirty="0">
                <a:solidFill>
                  <a:schemeClr val="accent2"/>
                </a:solidFill>
              </a:rPr>
              <a:t>Politically</a:t>
            </a:r>
            <a:r>
              <a:rPr lang="en-US" sz="1600" dirty="0"/>
              <a:t> cap &amp; trade seems preferred </a:t>
            </a:r>
          </a:p>
          <a:p>
            <a:pPr marL="0" indent="0">
              <a:buNone/>
            </a:pPr>
            <a:endParaRPr lang="en-US" sz="1600" b="1" dirty="0">
              <a:solidFill>
                <a:schemeClr val="tx2"/>
              </a:solidFill>
              <a:latin typeface="Arial" pitchFamily="34" charset="0"/>
              <a:ea typeface="+mj-ea"/>
              <a:cs typeface="Arial" pitchFamily="34" charset="0"/>
            </a:endParaRPr>
          </a:p>
        </p:txBody>
      </p:sp>
      <p:sp>
        <p:nvSpPr>
          <p:cNvPr id="21" name="Rectangle 10"/>
          <p:cNvSpPr>
            <a:spLocks noChangeArrowheads="1"/>
          </p:cNvSpPr>
          <p:nvPr/>
        </p:nvSpPr>
        <p:spPr bwMode="auto">
          <a:xfrm rot="19722223">
            <a:off x="1166433" y="2066612"/>
            <a:ext cx="2979050" cy="646973"/>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pPr>
            <a:r>
              <a:rPr lang="en-US" dirty="0"/>
              <a:t>Marginal Benefits </a:t>
            </a:r>
            <a:br>
              <a:rPr lang="en-US" dirty="0"/>
            </a:br>
            <a:r>
              <a:rPr lang="en-US" dirty="0"/>
              <a:t>from Emitting (MAC)</a:t>
            </a:r>
          </a:p>
        </p:txBody>
      </p:sp>
      <p:sp>
        <p:nvSpPr>
          <p:cNvPr id="7" name="Line 4"/>
          <p:cNvSpPr>
            <a:spLocks noChangeShapeType="1"/>
          </p:cNvSpPr>
          <p:nvPr/>
        </p:nvSpPr>
        <p:spPr bwMode="auto">
          <a:xfrm>
            <a:off x="1146631" y="2657995"/>
            <a:ext cx="0" cy="3198081"/>
          </a:xfrm>
          <a:prstGeom prst="line">
            <a:avLst/>
          </a:prstGeom>
          <a:noFill/>
          <a:ln w="12700">
            <a:solidFill>
              <a:schemeClr val="tx1"/>
            </a:solidFill>
            <a:round/>
            <a:headEnd type="stealth" w="med" len="med"/>
            <a:tailEnd type="none" w="sm" len="sm"/>
          </a:ln>
          <a:effectLst/>
        </p:spPr>
        <p:txBody>
          <a:bodyPr wrap="none" anchor="ctr"/>
          <a:lstStyle/>
          <a:p>
            <a:endParaRPr lang="en-US"/>
          </a:p>
        </p:txBody>
      </p:sp>
      <p:sp>
        <p:nvSpPr>
          <p:cNvPr id="8" name="Line 5"/>
          <p:cNvSpPr>
            <a:spLocks noChangeShapeType="1"/>
          </p:cNvSpPr>
          <p:nvPr/>
        </p:nvSpPr>
        <p:spPr bwMode="auto">
          <a:xfrm>
            <a:off x="1045901" y="5733023"/>
            <a:ext cx="4832919" cy="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9" name="Line 6"/>
          <p:cNvSpPr>
            <a:spLocks noChangeShapeType="1"/>
          </p:cNvSpPr>
          <p:nvPr/>
        </p:nvSpPr>
        <p:spPr bwMode="auto">
          <a:xfrm flipV="1">
            <a:off x="1560269" y="2830541"/>
            <a:ext cx="3495561" cy="2459766"/>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10" name="Rectangle 7"/>
          <p:cNvSpPr>
            <a:spLocks noChangeArrowheads="1"/>
          </p:cNvSpPr>
          <p:nvPr/>
        </p:nvSpPr>
        <p:spPr bwMode="auto">
          <a:xfrm>
            <a:off x="4850083" y="5794549"/>
            <a:ext cx="1954600" cy="369157"/>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Emissions q</a:t>
            </a:r>
          </a:p>
        </p:txBody>
      </p:sp>
      <p:sp>
        <p:nvSpPr>
          <p:cNvPr id="12" name="Line 9"/>
          <p:cNvSpPr>
            <a:spLocks noChangeShapeType="1"/>
          </p:cNvSpPr>
          <p:nvPr/>
        </p:nvSpPr>
        <p:spPr bwMode="auto">
          <a:xfrm flipV="1">
            <a:off x="1661000" y="2865890"/>
            <a:ext cx="3394830" cy="2359047"/>
          </a:xfrm>
          <a:prstGeom prst="line">
            <a:avLst/>
          </a:prstGeom>
          <a:noFill/>
          <a:ln w="28575">
            <a:solidFill>
              <a:srgbClr val="FF3300"/>
            </a:solidFill>
            <a:round/>
            <a:headEnd type="none" w="sm" len="sm"/>
            <a:tailEnd type="none" w="sm" len="sm"/>
          </a:ln>
          <a:effectLst/>
        </p:spPr>
        <p:txBody>
          <a:bodyPr wrap="none" anchor="ctr"/>
          <a:lstStyle/>
          <a:p>
            <a:endParaRPr lang="en-US"/>
          </a:p>
        </p:txBody>
      </p:sp>
      <p:sp>
        <p:nvSpPr>
          <p:cNvPr id="14" name="Rectangle 11"/>
          <p:cNvSpPr>
            <a:spLocks noChangeArrowheads="1"/>
          </p:cNvSpPr>
          <p:nvPr/>
        </p:nvSpPr>
        <p:spPr bwMode="auto">
          <a:xfrm>
            <a:off x="529389" y="3764185"/>
            <a:ext cx="822989" cy="369157"/>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p*(q)</a:t>
            </a:r>
          </a:p>
        </p:txBody>
      </p:sp>
      <p:sp>
        <p:nvSpPr>
          <p:cNvPr id="16" name="Rectangle 13"/>
          <p:cNvSpPr>
            <a:spLocks noChangeArrowheads="1"/>
          </p:cNvSpPr>
          <p:nvPr/>
        </p:nvSpPr>
        <p:spPr bwMode="auto">
          <a:xfrm>
            <a:off x="4625188" y="4901201"/>
            <a:ext cx="1028736" cy="298728"/>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MAC’</a:t>
            </a:r>
          </a:p>
        </p:txBody>
      </p:sp>
      <p:sp>
        <p:nvSpPr>
          <p:cNvPr id="17" name="Line 14"/>
          <p:cNvSpPr>
            <a:spLocks noChangeShapeType="1"/>
          </p:cNvSpPr>
          <p:nvPr/>
        </p:nvSpPr>
        <p:spPr bwMode="auto">
          <a:xfrm>
            <a:off x="2895483" y="2656713"/>
            <a:ext cx="1643836" cy="2582818"/>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18" name="Line 15"/>
          <p:cNvSpPr>
            <a:spLocks noChangeShapeType="1"/>
          </p:cNvSpPr>
          <p:nvPr/>
        </p:nvSpPr>
        <p:spPr bwMode="auto">
          <a:xfrm>
            <a:off x="1761730" y="3265064"/>
            <a:ext cx="1543105" cy="2405149"/>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19" name="Rectangle 16"/>
          <p:cNvSpPr>
            <a:spLocks noChangeArrowheads="1"/>
          </p:cNvSpPr>
          <p:nvPr/>
        </p:nvSpPr>
        <p:spPr bwMode="auto">
          <a:xfrm>
            <a:off x="2194516" y="5267314"/>
            <a:ext cx="1234484" cy="298728"/>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MAC’’</a:t>
            </a:r>
          </a:p>
        </p:txBody>
      </p:sp>
      <p:sp>
        <p:nvSpPr>
          <p:cNvPr id="20" name="Line 6"/>
          <p:cNvSpPr>
            <a:spLocks noChangeShapeType="1"/>
          </p:cNvSpPr>
          <p:nvPr/>
        </p:nvSpPr>
        <p:spPr bwMode="auto">
          <a:xfrm>
            <a:off x="2278242" y="2883591"/>
            <a:ext cx="1643835" cy="2582818"/>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24" name="Rectangle 7"/>
          <p:cNvSpPr>
            <a:spLocks noChangeArrowheads="1"/>
          </p:cNvSpPr>
          <p:nvPr/>
        </p:nvSpPr>
        <p:spPr bwMode="auto">
          <a:xfrm>
            <a:off x="744321" y="2348818"/>
            <a:ext cx="1954600" cy="332496"/>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Price</a:t>
            </a:r>
          </a:p>
        </p:txBody>
      </p:sp>
      <p:sp>
        <p:nvSpPr>
          <p:cNvPr id="22" name="TextBox 21">
            <a:extLst>
              <a:ext uri="{FF2B5EF4-FFF2-40B4-BE49-F238E27FC236}">
                <a16:creationId xmlns:a16="http://schemas.microsoft.com/office/drawing/2014/main" id="{AEBBC110-E3E6-4D12-B641-14520AFFA133}"/>
              </a:ext>
            </a:extLst>
          </p:cNvPr>
          <p:cNvSpPr txBox="1"/>
          <p:nvPr/>
        </p:nvSpPr>
        <p:spPr>
          <a:xfrm>
            <a:off x="5827383" y="2224552"/>
            <a:ext cx="2975825" cy="2677656"/>
          </a:xfrm>
          <a:prstGeom prst="rect">
            <a:avLst/>
          </a:prstGeom>
          <a:noFill/>
        </p:spPr>
        <p:txBody>
          <a:bodyPr wrap="square" rtlCol="0">
            <a:spAutoFit/>
          </a:bodyPr>
          <a:lstStyle/>
          <a:p>
            <a:r>
              <a:rPr lang="en-US" sz="1600" b="1" dirty="0" err="1"/>
              <a:t>Requate</a:t>
            </a:r>
            <a:r>
              <a:rPr lang="en-US" sz="1600" b="1" dirty="0"/>
              <a:t> &amp; </a:t>
            </a:r>
            <a:r>
              <a:rPr lang="en-US" sz="1600" b="1" dirty="0" err="1"/>
              <a:t>Unold</a:t>
            </a:r>
            <a:r>
              <a:rPr lang="en-US" sz="1600" b="1" dirty="0"/>
              <a:t> (2001):</a:t>
            </a:r>
          </a:p>
          <a:p>
            <a:endParaRPr lang="en-US" sz="800" b="1" dirty="0"/>
          </a:p>
          <a:p>
            <a:pPr marL="285750" indent="-285750">
              <a:buFont typeface="Arial" panose="020B0604020202020204" pitchFamily="34" charset="0"/>
              <a:buChar char="•"/>
            </a:pPr>
            <a:r>
              <a:rPr lang="en-US" sz="1600" dirty="0"/>
              <a:t>Suggest implementing a “staircase” approximation </a:t>
            </a:r>
            <a:br>
              <a:rPr lang="en-US" sz="1600" dirty="0"/>
            </a:br>
            <a:r>
              <a:rPr lang="en-US" sz="1600" dirty="0"/>
              <a:t>in a cap and trade system </a:t>
            </a:r>
            <a:br>
              <a:rPr lang="en-US" sz="1600" dirty="0"/>
            </a:br>
            <a:r>
              <a:rPr lang="en-US" sz="1600" dirty="0"/>
              <a:t>using options</a:t>
            </a:r>
            <a:br>
              <a:rPr lang="en-US" sz="1600" dirty="0"/>
            </a:br>
            <a:endParaRPr lang="en-US" sz="800" dirty="0"/>
          </a:p>
          <a:p>
            <a:pPr marL="285750" indent="-285750">
              <a:buFont typeface="Arial" panose="020B0604020202020204" pitchFamily="34" charset="0"/>
              <a:buChar char="•"/>
            </a:pPr>
            <a:r>
              <a:rPr lang="en-US" sz="1600" dirty="0"/>
              <a:t>Great idea</a:t>
            </a:r>
            <a:br>
              <a:rPr lang="en-US" sz="1600" dirty="0"/>
            </a:br>
            <a:endParaRPr lang="en-US" sz="800" dirty="0"/>
          </a:p>
          <a:p>
            <a:pPr marL="285750" indent="-285750">
              <a:buFont typeface="Arial" panose="020B0604020202020204" pitchFamily="34" charset="0"/>
              <a:buChar char="•"/>
            </a:pPr>
            <a:r>
              <a:rPr lang="en-US" sz="1600" dirty="0"/>
              <a:t>Problematic if prices move up and down due to repeated shocks</a:t>
            </a:r>
          </a:p>
        </p:txBody>
      </p:sp>
      <p:sp>
        <p:nvSpPr>
          <p:cNvPr id="5" name="Date Placeholder 4"/>
          <p:cNvSpPr>
            <a:spLocks noGrp="1"/>
          </p:cNvSpPr>
          <p:nvPr>
            <p:ph type="dt" sz="half" idx="10"/>
          </p:nvPr>
        </p:nvSpPr>
        <p:spPr/>
        <p:txBody>
          <a:bodyPr/>
          <a:lstStyle/>
          <a:p>
            <a:r>
              <a:rPr lang="en-US"/>
              <a:t>Smart Cap</a:t>
            </a:r>
            <a:endParaRPr lang="en-US" dirty="0"/>
          </a:p>
        </p:txBody>
      </p:sp>
      <p:sp>
        <p:nvSpPr>
          <p:cNvPr id="23" name="Slide Number Placeholder 22"/>
          <p:cNvSpPr>
            <a:spLocks noGrp="1"/>
          </p:cNvSpPr>
          <p:nvPr>
            <p:ph type="sldNum" sz="quarter" idx="4"/>
          </p:nvPr>
        </p:nvSpPr>
        <p:spPr/>
        <p:txBody>
          <a:bodyPr/>
          <a:lstStyle/>
          <a:p>
            <a:fld id="{54684863-ADF7-4CCE-8C45-7D8CD5ED6937}" type="slidenum">
              <a:rPr lang="en-US" smtClean="0"/>
              <a:pPr/>
              <a:t>13</a:t>
            </a:fld>
            <a:endParaRPr lang="en-US" dirty="0"/>
          </a:p>
        </p:txBody>
      </p:sp>
      <p:sp>
        <p:nvSpPr>
          <p:cNvPr id="6" name="Rectangle 8">
            <a:extLst>
              <a:ext uri="{FF2B5EF4-FFF2-40B4-BE49-F238E27FC236}">
                <a16:creationId xmlns:a16="http://schemas.microsoft.com/office/drawing/2014/main" id="{C8D9C467-80A5-DB56-DF55-6AF0A791134E}"/>
              </a:ext>
            </a:extLst>
          </p:cNvPr>
          <p:cNvSpPr>
            <a:spLocks noChangeArrowheads="1"/>
          </p:cNvSpPr>
          <p:nvPr/>
        </p:nvSpPr>
        <p:spPr bwMode="auto">
          <a:xfrm>
            <a:off x="4461988" y="2438959"/>
            <a:ext cx="3572824" cy="369974"/>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pPr>
            <a:r>
              <a:rPr lang="en-US" dirty="0"/>
              <a:t>MD</a:t>
            </a:r>
          </a:p>
        </p:txBody>
      </p:sp>
      <p:sp>
        <p:nvSpPr>
          <p:cNvPr id="11" name="Footer Placeholder 10">
            <a:extLst>
              <a:ext uri="{FF2B5EF4-FFF2-40B4-BE49-F238E27FC236}">
                <a16:creationId xmlns:a16="http://schemas.microsoft.com/office/drawing/2014/main" id="{386E7ECC-C6BC-D42E-156B-FDBD2921D3F9}"/>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32016907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 The Static World: The Smart Cap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382000" cy="5305778"/>
              </a:xfrm>
            </p:spPr>
            <p:txBody>
              <a:bodyPr>
                <a:normAutofit lnSpcReduction="10000"/>
              </a:bodyPr>
              <a:lstStyle/>
              <a:p>
                <a:pPr marL="0" indent="0">
                  <a:buNone/>
                </a:pPr>
                <a:r>
                  <a:rPr lang="en-US" sz="1700" b="1" dirty="0"/>
                  <a:t>The Smart Cap: A </a:t>
                </a:r>
                <a:r>
                  <a:rPr lang="en-US" sz="1700" b="1" dirty="0" err="1"/>
                  <a:t>cap’n</a:t>
                </a:r>
                <a:r>
                  <a:rPr lang="en-US" sz="1700" b="1" dirty="0"/>
                  <a:t> trade implementation of the smart tax </a:t>
                </a:r>
              </a:p>
              <a:p>
                <a:r>
                  <a:rPr lang="en-US" sz="1700" dirty="0"/>
                  <a:t>Distributes </a:t>
                </a:r>
                <a:r>
                  <a:rPr lang="en-US" sz="1700" dirty="0">
                    <a:solidFill>
                      <a:schemeClr val="accent2"/>
                    </a:solidFill>
                  </a:rPr>
                  <a:t>Q allowances </a:t>
                </a:r>
              </a:p>
              <a:p>
                <a:r>
                  <a:rPr lang="en-US" sz="1700" dirty="0"/>
                  <a:t>Announce a </a:t>
                </a:r>
                <a:r>
                  <a:rPr lang="en-US" sz="1700" dirty="0">
                    <a:solidFill>
                      <a:schemeClr val="accent2"/>
                    </a:solidFill>
                  </a:rPr>
                  <a:t>“conversion function” </a:t>
                </a:r>
                <a:r>
                  <a:rPr lang="en-US" sz="1700" i="1" dirty="0">
                    <a:solidFill>
                      <a:schemeClr val="accent2"/>
                    </a:solidFill>
                  </a:rPr>
                  <a:t>q(p):</a:t>
                </a:r>
                <a:br>
                  <a:rPr lang="en-US" sz="1700" i="1" dirty="0"/>
                </a:br>
                <a:br>
                  <a:rPr lang="en-US" sz="1700" i="1" dirty="0"/>
                </a:br>
                <a:r>
                  <a:rPr lang="en-US" sz="1700" dirty="0">
                    <a:solidFill>
                      <a:schemeClr val="accent2"/>
                    </a:solidFill>
                  </a:rPr>
                  <a:t>Each allowance </a:t>
                </a:r>
                <a:r>
                  <a:rPr lang="en-US" sz="1700" dirty="0"/>
                  <a:t>gives claim to emitting </a:t>
                </a:r>
                <a14:m>
                  <m:oMath xmlns:m="http://schemas.openxmlformats.org/officeDocument/2006/math">
                    <m:r>
                      <a:rPr lang="en-US" sz="1700" b="0" i="1" smtClean="0">
                        <a:solidFill>
                          <a:schemeClr val="accent2"/>
                        </a:solidFill>
                        <a:latin typeface="Cambria Math" panose="02040503050406030204" pitchFamily="18" charset="0"/>
                      </a:rPr>
                      <m:t>𝑞</m:t>
                    </m:r>
                    <m:r>
                      <a:rPr lang="en-US" sz="1700" b="0" i="1" smtClean="0">
                        <a:latin typeface="Cambria Math" panose="02040503050406030204" pitchFamily="18" charset="0"/>
                      </a:rPr>
                      <m:t>(</m:t>
                    </m:r>
                    <m:r>
                      <a:rPr lang="en-US" sz="1700" b="0" i="1" smtClean="0">
                        <a:latin typeface="Cambria Math" panose="02040503050406030204" pitchFamily="18" charset="0"/>
                      </a:rPr>
                      <m:t>𝑝</m:t>
                    </m:r>
                    <m:r>
                      <a:rPr lang="en-US" sz="1700" b="0" i="1" smtClean="0">
                        <a:latin typeface="Cambria Math" panose="02040503050406030204" pitchFamily="18" charset="0"/>
                      </a:rPr>
                      <m:t>)</m:t>
                    </m:r>
                  </m:oMath>
                </a14:m>
                <a:r>
                  <a:rPr lang="en-US" sz="1700" dirty="0"/>
                  <a:t> </a:t>
                </a:r>
                <a:r>
                  <a:rPr lang="en-US" sz="1700" dirty="0">
                    <a:solidFill>
                      <a:schemeClr val="accent2"/>
                    </a:solidFill>
                  </a:rPr>
                  <a:t>emissions</a:t>
                </a:r>
                <a:r>
                  <a:rPr lang="en-US" sz="1700" dirty="0"/>
                  <a:t>,</a:t>
                </a:r>
                <a:br>
                  <a:rPr lang="en-US" sz="1700" dirty="0"/>
                </a:br>
                <a:br>
                  <a:rPr lang="en-US" sz="400" dirty="0"/>
                </a:br>
                <a:r>
                  <a:rPr lang="en-US" sz="1700" dirty="0"/>
                  <a:t>where </a:t>
                </a:r>
                <a14:m>
                  <m:oMath xmlns:m="http://schemas.openxmlformats.org/officeDocument/2006/math">
                    <m:r>
                      <a:rPr lang="en-US" sz="1700" b="0" i="1" smtClean="0">
                        <a:solidFill>
                          <a:schemeClr val="accent2"/>
                        </a:solidFill>
                        <a:latin typeface="Cambria Math" panose="02040503050406030204" pitchFamily="18" charset="0"/>
                      </a:rPr>
                      <m:t>𝑝</m:t>
                    </m:r>
                  </m:oMath>
                </a14:m>
                <a:r>
                  <a:rPr lang="en-US" sz="1700" i="1" dirty="0"/>
                  <a:t> </a:t>
                </a:r>
                <a:r>
                  <a:rPr lang="en-US" sz="1700" dirty="0"/>
                  <a:t>is the </a:t>
                </a:r>
                <a:r>
                  <a:rPr lang="en-US" sz="1700" i="1" dirty="0"/>
                  <a:t>equilibrium </a:t>
                </a:r>
                <a:r>
                  <a:rPr lang="en-US" sz="1700" i="1" dirty="0">
                    <a:solidFill>
                      <a:schemeClr val="accent2"/>
                    </a:solidFill>
                  </a:rPr>
                  <a:t>market price </a:t>
                </a:r>
                <a:r>
                  <a:rPr lang="en-US" sz="1700" i="1" dirty="0"/>
                  <a:t>of certificates</a:t>
                </a:r>
                <a:br>
                  <a:rPr lang="en-US" sz="1700" i="1" dirty="0"/>
                </a:br>
                <a:endParaRPr lang="en-US" sz="400" i="1" dirty="0"/>
              </a:p>
              <a:p>
                <a:r>
                  <a:rPr lang="en-US" sz="1700" dirty="0"/>
                  <a:t>use cap &amp; trade market to trade certificates</a:t>
                </a:r>
                <a:br>
                  <a:rPr lang="en-US" sz="1700" dirty="0"/>
                </a:br>
                <a:endParaRPr lang="en-US" sz="1700" dirty="0"/>
              </a:p>
              <a:p>
                <a:pPr marL="0" indent="0">
                  <a:buNone/>
                </a:pPr>
                <a:r>
                  <a:rPr lang="en-US" sz="1700" b="1" dirty="0"/>
                  <a:t>Equations needed to calculate (first best) conversion function:</a:t>
                </a:r>
              </a:p>
              <a:p>
                <a:pPr marL="0" indent="0">
                  <a:buNone/>
                </a:pPr>
                <a:r>
                  <a:rPr lang="en-US" sz="1700" dirty="0"/>
                  <a:t>Emission Supply (Smart Cap) = Total Emissions:</a:t>
                </a:r>
              </a:p>
              <a:p>
                <a:pPr marL="0" indent="0">
                  <a:buNone/>
                </a:pPr>
                <a:r>
                  <a:rPr lang="en-US" sz="1700" dirty="0"/>
                  <a:t>   </a:t>
                </a:r>
                <a14:m>
                  <m:oMath xmlns:m="http://schemas.openxmlformats.org/officeDocument/2006/math">
                    <m:r>
                      <a:rPr lang="en-US" sz="1700" b="0" i="1" smtClean="0">
                        <a:solidFill>
                          <a:schemeClr val="tx2"/>
                        </a:solidFill>
                        <a:latin typeface="Cambria Math" panose="02040503050406030204" pitchFamily="18" charset="0"/>
                      </a:rPr>
                      <m:t>𝑄</m:t>
                    </m:r>
                    <m:r>
                      <a:rPr lang="en-US" sz="1700" b="0" i="1" smtClean="0">
                        <a:solidFill>
                          <a:schemeClr val="tx2"/>
                        </a:solidFill>
                        <a:latin typeface="Cambria Math" panose="02040503050406030204" pitchFamily="18" charset="0"/>
                      </a:rPr>
                      <m:t> </m:t>
                    </m:r>
                    <m:r>
                      <a:rPr lang="en-US" sz="1700" b="0" i="1" smtClean="0">
                        <a:solidFill>
                          <a:schemeClr val="tx2"/>
                        </a:solidFill>
                        <a:latin typeface="Cambria Math" panose="02040503050406030204" pitchFamily="18" charset="0"/>
                      </a:rPr>
                      <m:t>𝑞</m:t>
                    </m:r>
                    <m:d>
                      <m:dPr>
                        <m:ctrlPr>
                          <a:rPr lang="en-US" sz="1700" b="0" i="1" smtClean="0">
                            <a:solidFill>
                              <a:schemeClr val="tx2"/>
                            </a:solidFill>
                            <a:latin typeface="Cambria Math" panose="02040503050406030204" pitchFamily="18" charset="0"/>
                          </a:rPr>
                        </m:ctrlPr>
                      </m:dPr>
                      <m:e>
                        <m:r>
                          <a:rPr lang="en-US" sz="1700" b="0" i="1" smtClean="0">
                            <a:solidFill>
                              <a:schemeClr val="tx2"/>
                            </a:solidFill>
                            <a:latin typeface="Cambria Math" panose="02040503050406030204" pitchFamily="18" charset="0"/>
                          </a:rPr>
                          <m:t>𝑝</m:t>
                        </m:r>
                      </m:e>
                    </m:d>
                    <m:r>
                      <a:rPr lang="en-US" sz="1700" b="0" i="1" smtClean="0">
                        <a:solidFill>
                          <a:schemeClr val="tx2"/>
                        </a:solidFill>
                        <a:latin typeface="Cambria Math" panose="02040503050406030204" pitchFamily="18" charset="0"/>
                      </a:rPr>
                      <m:t>=</m:t>
                    </m:r>
                    <m:r>
                      <a:rPr lang="en-US" sz="1700" b="0" i="1" smtClean="0">
                        <a:solidFill>
                          <a:schemeClr val="tx2"/>
                        </a:solidFill>
                        <a:latin typeface="Cambria Math" panose="02040503050406030204" pitchFamily="18" charset="0"/>
                      </a:rPr>
                      <m:t>𝐸</m:t>
                    </m:r>
                  </m:oMath>
                </a14:m>
                <a:r>
                  <a:rPr lang="en-US" sz="1700" dirty="0">
                    <a:solidFill>
                      <a:schemeClr val="tx2"/>
                    </a:solidFill>
                  </a:rPr>
                  <a:t>                </a:t>
                </a:r>
                <a:r>
                  <a:rPr lang="en-US" sz="1700" dirty="0"/>
                  <a:t>(market clearing)</a:t>
                </a:r>
                <a:br>
                  <a:rPr lang="en-US" sz="1700" dirty="0"/>
                </a:br>
                <a:br>
                  <a:rPr lang="en-US" sz="1700" dirty="0"/>
                </a:br>
                <a:r>
                  <a:rPr lang="en-US" sz="1700" dirty="0"/>
                  <a:t>Optimal Emissions Price = Marginal Damages (in static model, MD given):    </a:t>
                </a:r>
              </a:p>
              <a:p>
                <a:pPr marL="0" indent="0">
                  <a:lnSpc>
                    <a:spcPct val="150000"/>
                  </a:lnSpc>
                  <a:buNone/>
                </a:pPr>
                <a:r>
                  <a:rPr lang="en-US" dirty="0">
                    <a:solidFill>
                      <a:schemeClr val="tx2"/>
                    </a:solidFill>
                  </a:rPr>
                  <a:t>    </a:t>
                </a:r>
                <a14:m>
                  <m:oMath xmlns:m="http://schemas.openxmlformats.org/officeDocument/2006/math">
                    <m:f>
                      <m:fPr>
                        <m:ctrlPr>
                          <a:rPr lang="en-US" i="1" smtClean="0">
                            <a:solidFill>
                              <a:schemeClr val="tx2"/>
                            </a:solidFill>
                            <a:latin typeface="Cambria Math" panose="02040503050406030204" pitchFamily="18" charset="0"/>
                          </a:rPr>
                        </m:ctrlPr>
                      </m:fPr>
                      <m:num>
                        <m:r>
                          <a:rPr lang="en-US" b="0" i="1" smtClean="0">
                            <a:solidFill>
                              <a:schemeClr val="tx2"/>
                            </a:solidFill>
                            <a:latin typeface="Cambria Math" panose="02040503050406030204" pitchFamily="18" charset="0"/>
                          </a:rPr>
                          <m:t>𝑝</m:t>
                        </m:r>
                      </m:num>
                      <m:den>
                        <m:r>
                          <a:rPr lang="en-US" b="0" i="1" smtClean="0">
                            <a:solidFill>
                              <a:schemeClr val="tx2"/>
                            </a:solidFill>
                            <a:latin typeface="Cambria Math" panose="02040503050406030204" pitchFamily="18" charset="0"/>
                          </a:rPr>
                          <m:t>𝑞</m:t>
                        </m:r>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𝑝</m:t>
                        </m:r>
                        <m:r>
                          <a:rPr lang="en-US" b="0" i="1" smtClean="0">
                            <a:solidFill>
                              <a:schemeClr val="tx2"/>
                            </a:solidFill>
                            <a:latin typeface="Cambria Math" panose="02040503050406030204" pitchFamily="18" charset="0"/>
                          </a:rPr>
                          <m:t>)</m:t>
                        </m:r>
                      </m:den>
                    </m:f>
                    <m:r>
                      <a:rPr lang="en-US"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𝑀𝐷</m:t>
                    </m:r>
                    <m:d>
                      <m:dPr>
                        <m:ctrlPr>
                          <a:rPr lang="en-US" b="0" i="1" smtClean="0">
                            <a:solidFill>
                              <a:schemeClr val="tx2"/>
                            </a:solidFill>
                            <a:latin typeface="Cambria Math" panose="02040503050406030204" pitchFamily="18" charset="0"/>
                          </a:rPr>
                        </m:ctrlPr>
                      </m:dPr>
                      <m:e>
                        <m:r>
                          <a:rPr lang="en-US" b="0" i="1" smtClean="0">
                            <a:solidFill>
                              <a:schemeClr val="tx2"/>
                            </a:solidFill>
                            <a:latin typeface="Cambria Math" panose="02040503050406030204" pitchFamily="18" charset="0"/>
                          </a:rPr>
                          <m:t> </m:t>
                        </m:r>
                        <m:r>
                          <a:rPr lang="en-US" b="0" i="1" smtClean="0">
                            <a:solidFill>
                              <a:schemeClr val="tx2"/>
                            </a:solidFill>
                            <a:latin typeface="Cambria Math" panose="02040503050406030204" pitchFamily="18" charset="0"/>
                          </a:rPr>
                          <m:t>𝐸</m:t>
                        </m:r>
                        <m:r>
                          <a:rPr lang="en-US" b="0" i="1" smtClean="0">
                            <a:solidFill>
                              <a:schemeClr val="tx2"/>
                            </a:solidFill>
                            <a:latin typeface="Cambria Math" panose="02040503050406030204" pitchFamily="18" charset="0"/>
                          </a:rPr>
                          <m:t> </m:t>
                        </m:r>
                      </m:e>
                    </m:d>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𝑀𝐷</m:t>
                    </m:r>
                    <m:d>
                      <m:dPr>
                        <m:ctrlPr>
                          <a:rPr lang="en-US" b="0" i="1" smtClean="0">
                            <a:solidFill>
                              <a:schemeClr val="tx2"/>
                            </a:solidFill>
                            <a:latin typeface="Cambria Math" panose="02040503050406030204" pitchFamily="18" charset="0"/>
                          </a:rPr>
                        </m:ctrlPr>
                      </m:dPr>
                      <m:e>
                        <m:r>
                          <a:rPr lang="en-US" b="0" i="1" smtClean="0">
                            <a:solidFill>
                              <a:schemeClr val="tx2"/>
                            </a:solidFill>
                            <a:latin typeface="Cambria Math" panose="02040503050406030204" pitchFamily="18" charset="0"/>
                          </a:rPr>
                          <m:t> </m:t>
                        </m:r>
                        <m:r>
                          <a:rPr lang="en-US" b="0" i="1" smtClean="0">
                            <a:solidFill>
                              <a:schemeClr val="tx2"/>
                            </a:solidFill>
                            <a:latin typeface="Cambria Math" panose="02040503050406030204" pitchFamily="18" charset="0"/>
                          </a:rPr>
                          <m:t>𝑄𝑞</m:t>
                        </m:r>
                        <m:d>
                          <m:dPr>
                            <m:ctrlPr>
                              <a:rPr lang="en-US" b="0" i="1" smtClean="0">
                                <a:solidFill>
                                  <a:schemeClr val="tx2"/>
                                </a:solidFill>
                                <a:latin typeface="Cambria Math" panose="02040503050406030204" pitchFamily="18" charset="0"/>
                              </a:rPr>
                            </m:ctrlPr>
                          </m:dPr>
                          <m:e>
                            <m:r>
                              <a:rPr lang="en-US" b="0" i="1" smtClean="0">
                                <a:solidFill>
                                  <a:schemeClr val="tx2"/>
                                </a:solidFill>
                                <a:latin typeface="Cambria Math" panose="02040503050406030204" pitchFamily="18" charset="0"/>
                              </a:rPr>
                              <m:t>𝑝</m:t>
                            </m:r>
                          </m:e>
                        </m:d>
                        <m:r>
                          <a:rPr lang="en-US" b="0" i="1" smtClean="0">
                            <a:solidFill>
                              <a:schemeClr val="tx2"/>
                            </a:solidFill>
                            <a:latin typeface="Cambria Math" panose="02040503050406030204" pitchFamily="18" charset="0"/>
                          </a:rPr>
                          <m:t> </m:t>
                        </m:r>
                      </m:e>
                    </m:d>
                    <m:r>
                      <a:rPr lang="en-US" b="0" i="1" smtClean="0">
                        <a:solidFill>
                          <a:schemeClr val="tx2"/>
                        </a:solidFill>
                        <a:latin typeface="Cambria Math" panose="02040503050406030204" pitchFamily="18" charset="0"/>
                      </a:rPr>
                      <m:t>    ⇒      </m:t>
                    </m:r>
                    <m:r>
                      <a:rPr lang="en-US" b="0" i="1" smtClean="0">
                        <a:solidFill>
                          <a:schemeClr val="tx2"/>
                        </a:solidFill>
                        <a:latin typeface="Cambria Math" panose="02040503050406030204" pitchFamily="18" charset="0"/>
                      </a:rPr>
                      <m:t>𝑜𝑝𝑡𝑖𝑚𝑎𝑙</m:t>
                    </m:r>
                    <m:r>
                      <a:rPr lang="en-US" b="0" i="1" smtClean="0">
                        <a:solidFill>
                          <a:schemeClr val="tx2"/>
                        </a:solidFill>
                        <a:latin typeface="Cambria Math" panose="02040503050406030204" pitchFamily="18" charset="0"/>
                      </a:rPr>
                      <m:t>  </m:t>
                    </m:r>
                    <m:r>
                      <a:rPr lang="en-US" b="0" i="1" smtClean="0">
                        <a:solidFill>
                          <a:schemeClr val="tx2"/>
                        </a:solidFill>
                        <a:latin typeface="Cambria Math" panose="02040503050406030204" pitchFamily="18" charset="0"/>
                      </a:rPr>
                      <m:t>𝑞</m:t>
                    </m:r>
                    <m:d>
                      <m:dPr>
                        <m:ctrlPr>
                          <a:rPr lang="en-US" b="0" i="1" smtClean="0">
                            <a:solidFill>
                              <a:schemeClr val="tx2"/>
                            </a:solidFill>
                            <a:latin typeface="Cambria Math" panose="02040503050406030204" pitchFamily="18" charset="0"/>
                          </a:rPr>
                        </m:ctrlPr>
                      </m:dPr>
                      <m:e>
                        <m:r>
                          <a:rPr lang="en-US" b="0" i="1" smtClean="0">
                            <a:solidFill>
                              <a:schemeClr val="tx2"/>
                            </a:solidFill>
                            <a:latin typeface="Cambria Math" panose="02040503050406030204" pitchFamily="18" charset="0"/>
                          </a:rPr>
                          <m:t>𝑝</m:t>
                        </m:r>
                      </m:e>
                    </m:d>
                    <m:r>
                      <a:rPr lang="en-US" b="0" i="1" smtClean="0">
                        <a:solidFill>
                          <a:schemeClr val="tx2"/>
                        </a:solidFill>
                        <a:latin typeface="Cambria Math" panose="02040503050406030204" pitchFamily="18" charset="0"/>
                      </a:rPr>
                      <m:t>  </m:t>
                    </m:r>
                    <m:r>
                      <a:rPr lang="en-US" b="0" i="1" smtClean="0">
                        <a:solidFill>
                          <a:schemeClr val="tx2"/>
                        </a:solidFill>
                        <a:latin typeface="Cambria Math" panose="02040503050406030204" pitchFamily="18" charset="0"/>
                      </a:rPr>
                      <m:t>𝑐𝑜𝑛𝑣𝑒𝑟𝑠𝑖𝑜𝑛</m:t>
                    </m:r>
                    <m:r>
                      <a:rPr lang="en-US" b="0" i="1" smtClean="0">
                        <a:solidFill>
                          <a:schemeClr val="tx2"/>
                        </a:solidFill>
                        <a:latin typeface="Cambria Math" panose="02040503050406030204" pitchFamily="18" charset="0"/>
                      </a:rPr>
                      <m:t> </m:t>
                    </m:r>
                    <m:r>
                      <a:rPr lang="en-US" b="0" i="1" smtClean="0">
                        <a:solidFill>
                          <a:schemeClr val="tx2"/>
                        </a:solidFill>
                        <a:latin typeface="Cambria Math" panose="02040503050406030204" pitchFamily="18" charset="0"/>
                      </a:rPr>
                      <m:t>𝑓𝑐𝑡</m:t>
                    </m:r>
                  </m:oMath>
                </a14:m>
                <a:r>
                  <a:rPr lang="en-US" dirty="0">
                    <a:solidFill>
                      <a:schemeClr val="tx2"/>
                    </a:solidFill>
                  </a:rPr>
                  <a:t>    </a:t>
                </a:r>
                <a:br>
                  <a:rPr lang="en-US" dirty="0"/>
                </a:br>
                <a:r>
                  <a:rPr lang="en-US" dirty="0"/>
                  <a:t>(</a:t>
                </a:r>
                <a:r>
                  <a:rPr lang="en-US" sz="1700" dirty="0"/>
                  <a:t>solving a generally implicit function)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382000" cy="5305778"/>
              </a:xfrm>
              <a:blipFill>
                <a:blip r:embed="rId3"/>
                <a:stretch>
                  <a:fillRect l="-758" t="-95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Smart Cap</a:t>
            </a:r>
            <a:endParaRPr lang="en-US" dirty="0"/>
          </a:p>
        </p:txBody>
      </p:sp>
      <p:sp>
        <p:nvSpPr>
          <p:cNvPr id="8" name="Slide Number Placeholder 7"/>
          <p:cNvSpPr>
            <a:spLocks noGrp="1"/>
          </p:cNvSpPr>
          <p:nvPr>
            <p:ph type="sldNum" sz="quarter" idx="4"/>
          </p:nvPr>
        </p:nvSpPr>
        <p:spPr/>
        <p:txBody>
          <a:bodyPr/>
          <a:lstStyle/>
          <a:p>
            <a:fld id="{54684863-ADF7-4CCE-8C45-7D8CD5ED6937}" type="slidenum">
              <a:rPr lang="en-US" smtClean="0"/>
              <a:pPr/>
              <a:t>14</a:t>
            </a:fld>
            <a:endParaRPr lang="en-US" dirty="0"/>
          </a:p>
        </p:txBody>
      </p:sp>
      <p:sp>
        <p:nvSpPr>
          <p:cNvPr id="6" name="Footer Placeholder 5">
            <a:extLst>
              <a:ext uri="{FF2B5EF4-FFF2-40B4-BE49-F238E27FC236}">
                <a16:creationId xmlns:a16="http://schemas.microsoft.com/office/drawing/2014/main" id="{BECF798E-6F81-BDF7-7AEE-EDA9966DAD60}"/>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101437789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 The Static World: The Smart Cap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nSpc>
                    <a:spcPct val="160000"/>
                  </a:lnSpc>
                  <a:buNone/>
                </a:pPr>
                <a:br>
                  <a:rPr lang="en-US" sz="1000" dirty="0"/>
                </a:br>
                <a:r>
                  <a:rPr lang="en-US" sz="1700" dirty="0"/>
                  <a:t>Note:      </a:t>
                </a:r>
                <a14:m>
                  <m:oMath xmlns:m="http://schemas.openxmlformats.org/officeDocument/2006/math">
                    <m:r>
                      <a:rPr lang="en-US" sz="1700" b="0" i="1" smtClean="0">
                        <a:solidFill>
                          <a:schemeClr val="accent1">
                            <a:lumMod val="75000"/>
                          </a:schemeClr>
                        </a:solidFill>
                        <a:latin typeface="Cambria Math" panose="02040503050406030204" pitchFamily="18" charset="0"/>
                      </a:rPr>
                      <m:t>𝑞</m:t>
                    </m:r>
                    <m:r>
                      <a:rPr lang="en-US" sz="1700" b="0" i="1" smtClean="0">
                        <a:solidFill>
                          <a:schemeClr val="accent1">
                            <a:lumMod val="75000"/>
                          </a:schemeClr>
                        </a:solidFill>
                        <a:latin typeface="Cambria Math" panose="02040503050406030204" pitchFamily="18" charset="0"/>
                      </a:rPr>
                      <m:t>′(</m:t>
                    </m:r>
                    <m:r>
                      <a:rPr lang="en-US" sz="1700" b="0" i="1" smtClean="0">
                        <a:solidFill>
                          <a:schemeClr val="accent1">
                            <a:lumMod val="75000"/>
                          </a:schemeClr>
                        </a:solidFill>
                        <a:latin typeface="Cambria Math" panose="02040503050406030204" pitchFamily="18" charset="0"/>
                      </a:rPr>
                      <m:t>𝑝</m:t>
                    </m:r>
                    <m:r>
                      <a:rPr lang="en-US" sz="1700" b="0" i="1" smtClean="0">
                        <a:solidFill>
                          <a:schemeClr val="accent1">
                            <a:lumMod val="75000"/>
                          </a:schemeClr>
                        </a:solidFill>
                        <a:latin typeface="Cambria Math" panose="02040503050406030204" pitchFamily="18" charset="0"/>
                      </a:rPr>
                      <m:t>)=</m:t>
                    </m:r>
                    <m:f>
                      <m:fPr>
                        <m:ctrlPr>
                          <a:rPr lang="en-US" sz="1700" i="1" smtClean="0">
                            <a:solidFill>
                              <a:schemeClr val="accent1">
                                <a:lumMod val="75000"/>
                              </a:schemeClr>
                            </a:solidFill>
                            <a:latin typeface="Cambria Math" panose="02040503050406030204" pitchFamily="18" charset="0"/>
                          </a:rPr>
                        </m:ctrlPr>
                      </m:fPr>
                      <m:num>
                        <m:r>
                          <a:rPr lang="en-US" sz="1700" b="0" i="1" smtClean="0">
                            <a:solidFill>
                              <a:schemeClr val="accent1">
                                <a:lumMod val="75000"/>
                              </a:schemeClr>
                            </a:solidFill>
                            <a:latin typeface="Cambria Math" panose="02040503050406030204" pitchFamily="18" charset="0"/>
                          </a:rPr>
                          <m:t>1</m:t>
                        </m:r>
                      </m:num>
                      <m:den>
                        <m:sSup>
                          <m:sSupPr>
                            <m:ctrlPr>
                              <a:rPr lang="en-US" sz="1700" b="0" i="1" smtClean="0">
                                <a:solidFill>
                                  <a:schemeClr val="accent1">
                                    <a:lumMod val="75000"/>
                                  </a:schemeClr>
                                </a:solidFill>
                                <a:latin typeface="Cambria Math" panose="02040503050406030204" pitchFamily="18" charset="0"/>
                              </a:rPr>
                            </m:ctrlPr>
                          </m:sSupPr>
                          <m:e>
                            <m:r>
                              <a:rPr lang="en-US" sz="1700" b="0" i="1" smtClean="0">
                                <a:solidFill>
                                  <a:schemeClr val="accent1">
                                    <a:lumMod val="75000"/>
                                  </a:schemeClr>
                                </a:solidFill>
                                <a:latin typeface="Cambria Math" panose="02040503050406030204" pitchFamily="18" charset="0"/>
                              </a:rPr>
                              <m:t>𝑀𝐷</m:t>
                            </m:r>
                          </m:e>
                          <m:sup>
                            <m:r>
                              <a:rPr lang="en-US" sz="1700" b="0" i="1" smtClean="0">
                                <a:solidFill>
                                  <a:schemeClr val="accent1">
                                    <a:lumMod val="75000"/>
                                  </a:schemeClr>
                                </a:solidFill>
                                <a:latin typeface="Cambria Math" panose="02040503050406030204" pitchFamily="18" charset="0"/>
                              </a:rPr>
                              <m:t>′</m:t>
                            </m:r>
                          </m:sup>
                        </m:sSup>
                        <m:d>
                          <m:dPr>
                            <m:ctrlPr>
                              <a:rPr lang="en-US" sz="1700" b="0" i="1" smtClean="0">
                                <a:solidFill>
                                  <a:schemeClr val="accent1">
                                    <a:lumMod val="75000"/>
                                  </a:schemeClr>
                                </a:solidFill>
                                <a:latin typeface="Cambria Math" panose="02040503050406030204" pitchFamily="18" charset="0"/>
                              </a:rPr>
                            </m:ctrlPr>
                          </m:dPr>
                          <m:e>
                            <m:r>
                              <a:rPr lang="en-US" sz="1700" b="0" i="1" smtClean="0">
                                <a:solidFill>
                                  <a:schemeClr val="accent1">
                                    <a:lumMod val="75000"/>
                                  </a:schemeClr>
                                </a:solidFill>
                                <a:latin typeface="Cambria Math" panose="02040503050406030204" pitchFamily="18" charset="0"/>
                              </a:rPr>
                              <m:t>𝐸</m:t>
                            </m:r>
                          </m:e>
                        </m:d>
                        <m:r>
                          <a:rPr lang="en-US" sz="1700" b="0" i="1" smtClean="0">
                            <a:solidFill>
                              <a:schemeClr val="accent1">
                                <a:lumMod val="75000"/>
                              </a:schemeClr>
                            </a:solidFill>
                            <a:latin typeface="Cambria Math" panose="02040503050406030204" pitchFamily="18" charset="0"/>
                          </a:rPr>
                          <m:t> </m:t>
                        </m:r>
                        <m:r>
                          <a:rPr lang="en-US" sz="1700" b="0" i="1" smtClean="0">
                            <a:solidFill>
                              <a:schemeClr val="accent1">
                                <a:lumMod val="75000"/>
                              </a:schemeClr>
                            </a:solidFill>
                            <a:latin typeface="Cambria Math" panose="02040503050406030204" pitchFamily="18" charset="0"/>
                          </a:rPr>
                          <m:t>𝐸</m:t>
                        </m:r>
                        <m:r>
                          <a:rPr lang="en-US" sz="1700" b="0" i="1" smtClean="0">
                            <a:solidFill>
                              <a:schemeClr val="accent1">
                                <a:lumMod val="75000"/>
                              </a:schemeClr>
                            </a:solidFill>
                            <a:latin typeface="Cambria Math" panose="02040503050406030204" pitchFamily="18" charset="0"/>
                          </a:rPr>
                          <m:t>+</m:t>
                        </m:r>
                        <m:r>
                          <a:rPr lang="en-US" sz="1700" b="0" i="1" smtClean="0">
                            <a:solidFill>
                              <a:schemeClr val="accent1">
                                <a:lumMod val="75000"/>
                              </a:schemeClr>
                            </a:solidFill>
                            <a:latin typeface="Cambria Math" panose="02040503050406030204" pitchFamily="18" charset="0"/>
                          </a:rPr>
                          <m:t>𝑀𝐷</m:t>
                        </m:r>
                        <m:r>
                          <a:rPr lang="en-US" sz="1700" b="0" i="1" smtClean="0">
                            <a:solidFill>
                              <a:schemeClr val="accent1">
                                <a:lumMod val="75000"/>
                              </a:schemeClr>
                            </a:solidFill>
                            <a:latin typeface="Cambria Math" panose="02040503050406030204" pitchFamily="18" charset="0"/>
                          </a:rPr>
                          <m:t>(</m:t>
                        </m:r>
                        <m:r>
                          <a:rPr lang="en-US" sz="1700" b="0" i="1" smtClean="0">
                            <a:solidFill>
                              <a:schemeClr val="accent1">
                                <a:lumMod val="75000"/>
                              </a:schemeClr>
                            </a:solidFill>
                            <a:latin typeface="Cambria Math" panose="02040503050406030204" pitchFamily="18" charset="0"/>
                          </a:rPr>
                          <m:t>𝐸</m:t>
                        </m:r>
                        <m:r>
                          <a:rPr lang="en-US" sz="1700" b="0" i="1" smtClean="0">
                            <a:solidFill>
                              <a:schemeClr val="accent1">
                                <a:lumMod val="75000"/>
                              </a:schemeClr>
                            </a:solidFill>
                            <a:latin typeface="Cambria Math" panose="02040503050406030204" pitchFamily="18" charset="0"/>
                          </a:rPr>
                          <m:t>)</m:t>
                        </m:r>
                      </m:den>
                    </m:f>
                  </m:oMath>
                </a14:m>
                <a:r>
                  <a:rPr lang="en-US" sz="1700" dirty="0"/>
                  <a:t>    where </a:t>
                </a:r>
                <a14:m>
                  <m:oMath xmlns:m="http://schemas.openxmlformats.org/officeDocument/2006/math">
                    <m:groupChr>
                      <m:groupChrPr>
                        <m:chr m:val="⏞"/>
                        <m:pos m:val="top"/>
                        <m:vertJc m:val="bot"/>
                        <m:ctrlPr>
                          <a:rPr lang="en-US" sz="1700" b="0" i="1" smtClean="0">
                            <a:latin typeface="Cambria Math" panose="02040503050406030204" pitchFamily="18" charset="0"/>
                          </a:rPr>
                        </m:ctrlPr>
                      </m:groupChrPr>
                      <m:e>
                        <m:r>
                          <a:rPr lang="en-US" sz="1700" i="1">
                            <a:latin typeface="Cambria Math" panose="02040503050406030204" pitchFamily="18" charset="0"/>
                          </a:rPr>
                          <m:t>𝐸</m:t>
                        </m:r>
                        <m:r>
                          <a:rPr lang="en-US" sz="1700" i="1">
                            <a:latin typeface="Cambria Math" panose="02040503050406030204" pitchFamily="18" charset="0"/>
                          </a:rPr>
                          <m:t>=</m:t>
                        </m:r>
                        <m:r>
                          <a:rPr lang="en-US" sz="1700" i="1">
                            <a:latin typeface="Cambria Math" panose="02040503050406030204" pitchFamily="18" charset="0"/>
                          </a:rPr>
                          <m:t>𝑄</m:t>
                        </m:r>
                        <m:r>
                          <a:rPr lang="en-US" sz="1700" i="1">
                            <a:latin typeface="Cambria Math" panose="02040503050406030204" pitchFamily="18" charset="0"/>
                          </a:rPr>
                          <m:t> </m:t>
                        </m:r>
                        <m:r>
                          <a:rPr lang="en-US" sz="1700" i="1">
                            <a:latin typeface="Cambria Math" panose="02040503050406030204" pitchFamily="18" charset="0"/>
                          </a:rPr>
                          <m:t>𝑞</m:t>
                        </m:r>
                        <m:d>
                          <m:dPr>
                            <m:ctrlPr>
                              <a:rPr lang="en-US" sz="1700" i="1">
                                <a:latin typeface="Cambria Math" panose="02040503050406030204" pitchFamily="18" charset="0"/>
                              </a:rPr>
                            </m:ctrlPr>
                          </m:dPr>
                          <m:e>
                            <m:r>
                              <a:rPr lang="en-US" sz="1700" i="1">
                                <a:latin typeface="Cambria Math" panose="02040503050406030204" pitchFamily="18" charset="0"/>
                              </a:rPr>
                              <m:t>𝑝</m:t>
                            </m:r>
                          </m:e>
                        </m:d>
                      </m:e>
                    </m:groupChr>
                    <m:r>
                      <a:rPr lang="en-US" sz="1700" b="0" i="1" smtClean="0">
                        <a:latin typeface="Cambria Math" panose="02040503050406030204" pitchFamily="18" charset="0"/>
                      </a:rPr>
                      <m:t>.</m:t>
                    </m:r>
                  </m:oMath>
                </a14:m>
                <a:endParaRPr lang="en-US" sz="1700" dirty="0"/>
              </a:p>
              <a:p>
                <a:r>
                  <a:rPr lang="en-US" sz="1700" dirty="0">
                    <a:solidFill>
                      <a:schemeClr val="accent2"/>
                    </a:solidFill>
                  </a:rPr>
                  <a:t>higher </a:t>
                </a:r>
                <a14:m>
                  <m:oMath xmlns:m="http://schemas.openxmlformats.org/officeDocument/2006/math">
                    <m:r>
                      <a:rPr lang="en-US" sz="1700" b="0" i="1" smtClean="0">
                        <a:solidFill>
                          <a:schemeClr val="accent2"/>
                        </a:solidFill>
                        <a:latin typeface="Cambria Math" panose="02040503050406030204" pitchFamily="18" charset="0"/>
                      </a:rPr>
                      <m:t>𝑀𝐷</m:t>
                    </m:r>
                  </m:oMath>
                </a14:m>
                <a:r>
                  <a:rPr lang="en-US" sz="1700" dirty="0"/>
                  <a:t>,  </a:t>
                </a:r>
                <a:r>
                  <a:rPr lang="en-US" sz="1700" dirty="0">
                    <a:solidFill>
                      <a:schemeClr val="accent2"/>
                    </a:solidFill>
                  </a:rPr>
                  <a:t>or more convex</a:t>
                </a:r>
                <a:r>
                  <a:rPr lang="en-US" sz="1700" b="1" dirty="0">
                    <a:solidFill>
                      <a:schemeClr val="accent2"/>
                    </a:solidFill>
                  </a:rPr>
                  <a:t> </a:t>
                </a:r>
                <a:r>
                  <a:rPr lang="en-US" sz="1700" dirty="0">
                    <a:solidFill>
                      <a:schemeClr val="accent2"/>
                    </a:solidFill>
                  </a:rPr>
                  <a:t>damages</a:t>
                </a:r>
                <a:r>
                  <a:rPr lang="en-US" sz="1700" dirty="0"/>
                  <a:t> (</a:t>
                </a:r>
                <a14:m>
                  <m:oMath xmlns:m="http://schemas.openxmlformats.org/officeDocument/2006/math">
                    <m:r>
                      <a:rPr lang="en-US" sz="1700" b="0" i="1" smtClean="0">
                        <a:latin typeface="Cambria Math" panose="02040503050406030204" pitchFamily="18" charset="0"/>
                      </a:rPr>
                      <m:t>𝑀𝐷</m:t>
                    </m:r>
                    <m:r>
                      <a:rPr lang="en-US" sz="1700" b="0" i="1" smtClean="0">
                        <a:latin typeface="Cambria Math" panose="02040503050406030204" pitchFamily="18" charset="0"/>
                      </a:rPr>
                      <m:t>′</m:t>
                    </m:r>
                  </m:oMath>
                </a14:m>
                <a:r>
                  <a:rPr lang="en-US" sz="1700" dirty="0"/>
                  <a:t>)</a:t>
                </a:r>
                <a:br>
                  <a:rPr lang="en-US" sz="1700" dirty="0"/>
                </a:br>
                <a:br>
                  <a:rPr lang="en-US" sz="1700" dirty="0"/>
                </a:br>
                <a:r>
                  <a:rPr lang="en-US" sz="1700" dirty="0"/>
                  <a:t>-&gt; smart </a:t>
                </a:r>
                <a:r>
                  <a:rPr lang="en-US" sz="1700" b="1" dirty="0">
                    <a:solidFill>
                      <a:schemeClr val="accent2"/>
                    </a:solidFill>
                  </a:rPr>
                  <a:t>cap</a:t>
                </a:r>
                <a:r>
                  <a:rPr lang="en-US" sz="1700" dirty="0"/>
                  <a:t> is </a:t>
                </a:r>
                <a:r>
                  <a:rPr lang="en-US" sz="1700" b="1" dirty="0">
                    <a:solidFill>
                      <a:schemeClr val="accent2"/>
                    </a:solidFill>
                  </a:rPr>
                  <a:t>less responsive</a:t>
                </a:r>
                <a:r>
                  <a:rPr lang="en-US" sz="1700" dirty="0">
                    <a:solidFill>
                      <a:schemeClr val="accent2"/>
                    </a:solidFill>
                  </a:rPr>
                  <a:t> </a:t>
                </a:r>
                <a:r>
                  <a:rPr lang="en-US" sz="1700" dirty="0"/>
                  <a:t>to the price of certificates</a:t>
                </a:r>
              </a:p>
              <a:p>
                <a:pPr marL="0" indent="0">
                  <a:buNone/>
                </a:pPr>
                <a:br>
                  <a:rPr lang="en-US" sz="1700" i="1" dirty="0"/>
                </a:br>
                <a:br>
                  <a:rPr lang="en-US" sz="1700" i="1" dirty="0"/>
                </a:br>
                <a:r>
                  <a:rPr lang="en-US" sz="1700" i="1" dirty="0"/>
                  <a:t>Special case:</a:t>
                </a:r>
                <a:br>
                  <a:rPr lang="en-US" sz="1700" dirty="0"/>
                </a:br>
                <a:endParaRPr lang="en-US" sz="1700" dirty="0"/>
              </a:p>
              <a:p>
                <a:r>
                  <a:rPr lang="en-US" sz="1700" dirty="0"/>
                  <a:t>A </a:t>
                </a:r>
                <a:r>
                  <a:rPr lang="en-US" sz="1700" i="1" dirty="0">
                    <a:solidFill>
                      <a:schemeClr val="accent2"/>
                    </a:solidFill>
                  </a:rPr>
                  <a:t>flat </a:t>
                </a:r>
                <a14:m>
                  <m:oMath xmlns:m="http://schemas.openxmlformats.org/officeDocument/2006/math">
                    <m:r>
                      <a:rPr lang="en-US" sz="1700" b="0" i="1" smtClean="0">
                        <a:solidFill>
                          <a:schemeClr val="accent2"/>
                        </a:solidFill>
                        <a:latin typeface="Cambria Math" panose="02040503050406030204" pitchFamily="18" charset="0"/>
                      </a:rPr>
                      <m:t>𝑀𝐷</m:t>
                    </m:r>
                    <m:r>
                      <a:rPr lang="en-US" sz="1700" b="0" i="1" smtClean="0">
                        <a:latin typeface="Cambria Math" panose="02040503050406030204" pitchFamily="18" charset="0"/>
                      </a:rPr>
                      <m:t> </m:t>
                    </m:r>
                  </m:oMath>
                </a14:m>
                <a:r>
                  <a:rPr lang="en-US" sz="1700" i="1" dirty="0"/>
                  <a:t>curve</a:t>
                </a:r>
                <a:r>
                  <a:rPr lang="en-US" sz="1700" dirty="0"/>
                  <a:t> (</a:t>
                </a:r>
                <a14:m>
                  <m:oMath xmlns:m="http://schemas.openxmlformats.org/officeDocument/2006/math">
                    <m:sSup>
                      <m:sSupPr>
                        <m:ctrlPr>
                          <a:rPr lang="en-US" sz="1700" i="1">
                            <a:latin typeface="Cambria Math" panose="02040503050406030204" pitchFamily="18" charset="0"/>
                          </a:rPr>
                        </m:ctrlPr>
                      </m:sSupPr>
                      <m:e>
                        <m:r>
                          <a:rPr lang="en-US" sz="1700" i="1">
                            <a:latin typeface="Cambria Math" panose="02040503050406030204" pitchFamily="18" charset="0"/>
                          </a:rPr>
                          <m:t>𝑀𝐷</m:t>
                        </m:r>
                      </m:e>
                      <m:sup>
                        <m:r>
                          <a:rPr lang="en-US" sz="1700" i="1">
                            <a:latin typeface="Cambria Math" panose="02040503050406030204" pitchFamily="18" charset="0"/>
                          </a:rPr>
                          <m:t>′</m:t>
                        </m:r>
                      </m:sup>
                    </m:sSup>
                    <m:d>
                      <m:dPr>
                        <m:ctrlPr>
                          <a:rPr lang="en-US" sz="1700" i="1">
                            <a:latin typeface="Cambria Math" panose="02040503050406030204" pitchFamily="18" charset="0"/>
                          </a:rPr>
                        </m:ctrlPr>
                      </m:dPr>
                      <m:e>
                        <m:r>
                          <a:rPr lang="en-US" sz="1700" i="1">
                            <a:latin typeface="Cambria Math" panose="02040503050406030204" pitchFamily="18" charset="0"/>
                          </a:rPr>
                          <m:t>𝐸</m:t>
                        </m:r>
                      </m:e>
                    </m:d>
                    <m:r>
                      <a:rPr lang="en-US" sz="1700" b="0" i="1" smtClean="0">
                        <a:latin typeface="Cambria Math" panose="02040503050406030204" pitchFamily="18" charset="0"/>
                      </a:rPr>
                      <m:t>=0</m:t>
                    </m:r>
                  </m:oMath>
                </a14:m>
                <a:r>
                  <a:rPr lang="en-US" sz="1700" dirty="0"/>
                  <a:t>) implies a </a:t>
                </a:r>
                <a:r>
                  <a:rPr lang="en-US" sz="1700" dirty="0">
                    <a:solidFill>
                      <a:schemeClr val="accent2"/>
                    </a:solidFill>
                  </a:rPr>
                  <a:t>linearly expanding smart cap </a:t>
                </a:r>
              </a:p>
              <a:p>
                <a:pPr marL="0" indent="0">
                  <a:buNone/>
                </a:pPr>
                <a:r>
                  <a:rPr lang="en-US" sz="1700" dirty="0"/>
                  <a:t>    A hybrid cap would have to be adjusted infinitely sensitively</a:t>
                </a:r>
              </a:p>
              <a:p>
                <a:pPr lvl="2"/>
                <a:r>
                  <a:rPr lang="en-US" sz="1700" i="1" dirty="0"/>
                  <a:t>actively adjusting a </a:t>
                </a:r>
                <a:r>
                  <a:rPr lang="en-US" sz="1700" i="1" dirty="0">
                    <a:solidFill>
                      <a:schemeClr val="accent2"/>
                    </a:solidFill>
                  </a:rPr>
                  <a:t>hybrid </a:t>
                </a:r>
                <a:r>
                  <a:rPr lang="en-US" sz="1700" i="1" dirty="0"/>
                  <a:t>cap is </a:t>
                </a:r>
                <a:r>
                  <a:rPr lang="en-US" sz="1700" i="1" dirty="0">
                    <a:solidFill>
                      <a:schemeClr val="accent2"/>
                    </a:solidFill>
                  </a:rPr>
                  <a:t>hard</a:t>
                </a:r>
                <a:r>
                  <a:rPr lang="en-US" sz="1700" i="1" dirty="0"/>
                  <a:t>! </a:t>
                </a:r>
              </a:p>
              <a:p>
                <a:pPr lvl="2"/>
                <a:r>
                  <a:rPr lang="en-US" sz="1700" dirty="0"/>
                  <a:t>automatic adjustment of </a:t>
                </a:r>
                <a:r>
                  <a:rPr lang="en-US" sz="1700" i="1" dirty="0">
                    <a:solidFill>
                      <a:schemeClr val="accent2"/>
                    </a:solidFill>
                  </a:rPr>
                  <a:t>smart </a:t>
                </a:r>
                <a:r>
                  <a:rPr lang="en-US" sz="1700" dirty="0"/>
                  <a:t>cap is </a:t>
                </a:r>
                <a:r>
                  <a:rPr lang="en-US" sz="1700" i="1" dirty="0">
                    <a:solidFill>
                      <a:schemeClr val="accent2"/>
                    </a:solidFill>
                  </a:rPr>
                  <a:t>easy</a:t>
                </a:r>
                <a:r>
                  <a:rPr lang="en-US" sz="1700" dirty="0"/>
                  <a:t>!</a:t>
                </a:r>
              </a:p>
              <a:p>
                <a:pPr marL="0" indent="0">
                  <a:buNone/>
                </a:pPr>
                <a:endParaRPr lang="en-US" sz="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46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Smart Cap</a:t>
            </a:r>
            <a:endParaRPr lang="en-US" dirty="0"/>
          </a:p>
        </p:txBody>
      </p:sp>
      <p:sp>
        <p:nvSpPr>
          <p:cNvPr id="8" name="Slide Number Placeholder 7"/>
          <p:cNvSpPr>
            <a:spLocks noGrp="1"/>
          </p:cNvSpPr>
          <p:nvPr>
            <p:ph type="sldNum" sz="quarter" idx="4"/>
          </p:nvPr>
        </p:nvSpPr>
        <p:spPr/>
        <p:txBody>
          <a:bodyPr/>
          <a:lstStyle/>
          <a:p>
            <a:fld id="{54684863-ADF7-4CCE-8C45-7D8CD5ED6937}" type="slidenum">
              <a:rPr lang="en-US" smtClean="0"/>
              <a:pPr/>
              <a:t>15</a:t>
            </a:fld>
            <a:endParaRPr lang="en-US" dirty="0"/>
          </a:p>
        </p:txBody>
      </p:sp>
      <p:sp>
        <p:nvSpPr>
          <p:cNvPr id="6" name="TextBox 5"/>
          <p:cNvSpPr txBox="1"/>
          <p:nvPr/>
        </p:nvSpPr>
        <p:spPr>
          <a:xfrm>
            <a:off x="4343400" y="1200911"/>
            <a:ext cx="1335622" cy="400110"/>
          </a:xfrm>
          <a:prstGeom prst="rect">
            <a:avLst/>
          </a:prstGeom>
          <a:noFill/>
        </p:spPr>
        <p:txBody>
          <a:bodyPr wrap="none" rtlCol="0">
            <a:spAutoFit/>
          </a:bodyPr>
          <a:lstStyle/>
          <a:p>
            <a:r>
              <a:rPr lang="en-US" sz="2000" dirty="0">
                <a:solidFill>
                  <a:schemeClr val="accent2"/>
                </a:solidFill>
                <a:latin typeface="Arial Unicode MS" pitchFamily="34" charset="-128"/>
                <a:ea typeface="Arial Unicode MS" pitchFamily="34" charset="-128"/>
                <a:cs typeface="Arial Unicode MS" pitchFamily="34" charset="-128"/>
              </a:rPr>
              <a:t>Smart Cap</a:t>
            </a:r>
          </a:p>
        </p:txBody>
      </p:sp>
      <p:sp>
        <p:nvSpPr>
          <p:cNvPr id="7" name="Footer Placeholder 6">
            <a:extLst>
              <a:ext uri="{FF2B5EF4-FFF2-40B4-BE49-F238E27FC236}">
                <a16:creationId xmlns:a16="http://schemas.microsoft.com/office/drawing/2014/main" id="{753D89BD-7D02-F397-BABA-95BD33A91866}"/>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1027991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II.1 - Dynamic World: Intuition (smart tax)</a:t>
            </a:r>
          </a:p>
        </p:txBody>
      </p:sp>
      <p:sp>
        <p:nvSpPr>
          <p:cNvPr id="3" name="Content Placeholder 2"/>
          <p:cNvSpPr>
            <a:spLocks noGrp="1"/>
          </p:cNvSpPr>
          <p:nvPr>
            <p:ph idx="1"/>
          </p:nvPr>
        </p:nvSpPr>
        <p:spPr>
          <a:xfrm>
            <a:off x="457200" y="1001270"/>
            <a:ext cx="8229600" cy="3113530"/>
          </a:xfrm>
        </p:spPr>
        <p:txBody>
          <a:bodyPr>
            <a:normAutofit/>
          </a:bodyPr>
          <a:lstStyle/>
          <a:p>
            <a:pPr marL="0" indent="0">
              <a:spcAft>
                <a:spcPts val="500"/>
              </a:spcAft>
              <a:buNone/>
            </a:pPr>
            <a:r>
              <a:rPr lang="en-US" sz="1700" b="1" dirty="0"/>
              <a:t>Intuition</a:t>
            </a:r>
            <a:r>
              <a:rPr lang="en-US" sz="1700" dirty="0"/>
              <a:t>: Assume a green technology innovation </a:t>
            </a:r>
          </a:p>
          <a:p>
            <a:pPr>
              <a:spcAft>
                <a:spcPts val="200"/>
              </a:spcAft>
            </a:pPr>
            <a:r>
              <a:rPr lang="en-US" sz="1700" dirty="0">
                <a:solidFill>
                  <a:schemeClr val="accent2"/>
                </a:solidFill>
              </a:rPr>
              <a:t>Lowers abatement costs </a:t>
            </a:r>
            <a:r>
              <a:rPr lang="en-US" sz="1700" dirty="0"/>
              <a:t>and thus MB curve, thereby</a:t>
            </a:r>
          </a:p>
          <a:p>
            <a:pPr>
              <a:spcAft>
                <a:spcPts val="200"/>
              </a:spcAft>
            </a:pPr>
            <a:r>
              <a:rPr lang="en-US" sz="1700" dirty="0"/>
              <a:t>Reducing </a:t>
            </a:r>
            <a:r>
              <a:rPr lang="en-US" sz="1700" dirty="0">
                <a:solidFill>
                  <a:schemeClr val="accent2"/>
                </a:solidFill>
              </a:rPr>
              <a:t>future</a:t>
            </a:r>
            <a:r>
              <a:rPr lang="en-US" sz="1700" dirty="0"/>
              <a:t> equilibrium </a:t>
            </a:r>
            <a:r>
              <a:rPr lang="en-US" sz="1700" dirty="0">
                <a:solidFill>
                  <a:schemeClr val="accent2"/>
                </a:solidFill>
              </a:rPr>
              <a:t>emissions</a:t>
            </a:r>
            <a:r>
              <a:rPr lang="en-US" sz="1700" dirty="0"/>
              <a:t>, thereby</a:t>
            </a:r>
          </a:p>
          <a:p>
            <a:pPr>
              <a:spcAft>
                <a:spcPts val="200"/>
              </a:spcAft>
            </a:pPr>
            <a:r>
              <a:rPr lang="en-US" sz="1700" dirty="0">
                <a:solidFill>
                  <a:schemeClr val="accent2"/>
                </a:solidFill>
              </a:rPr>
              <a:t>Reducing marginal damages </a:t>
            </a:r>
            <a:r>
              <a:rPr lang="en-US" sz="1700" dirty="0"/>
              <a:t>of a ton of CO2 emitted today</a:t>
            </a:r>
          </a:p>
          <a:p>
            <a:pPr marL="0" indent="0">
              <a:spcAft>
                <a:spcPts val="200"/>
              </a:spcAft>
              <a:buNone/>
            </a:pPr>
            <a:r>
              <a:rPr lang="en-US" sz="1700" dirty="0"/>
              <a:t>-&gt; The shift of the MAC curve implies a correlated shift of the MD curve!</a:t>
            </a:r>
          </a:p>
        </p:txBody>
      </p:sp>
      <p:sp>
        <p:nvSpPr>
          <p:cNvPr id="7" name="Line 4"/>
          <p:cNvSpPr>
            <a:spLocks noChangeShapeType="1"/>
          </p:cNvSpPr>
          <p:nvPr/>
        </p:nvSpPr>
        <p:spPr bwMode="auto">
          <a:xfrm>
            <a:off x="608133" y="3105557"/>
            <a:ext cx="0" cy="3198081"/>
          </a:xfrm>
          <a:prstGeom prst="line">
            <a:avLst/>
          </a:prstGeom>
          <a:noFill/>
          <a:ln w="12700">
            <a:solidFill>
              <a:schemeClr val="tx1"/>
            </a:solidFill>
            <a:round/>
            <a:headEnd type="stealth" w="med" len="med"/>
            <a:tailEnd type="none" w="sm" len="sm"/>
          </a:ln>
          <a:effectLst/>
        </p:spPr>
        <p:txBody>
          <a:bodyPr wrap="none" anchor="ctr"/>
          <a:lstStyle/>
          <a:p>
            <a:endParaRPr lang="en-US"/>
          </a:p>
        </p:txBody>
      </p:sp>
      <p:sp>
        <p:nvSpPr>
          <p:cNvPr id="8" name="Line 5"/>
          <p:cNvSpPr>
            <a:spLocks noChangeShapeType="1"/>
          </p:cNvSpPr>
          <p:nvPr/>
        </p:nvSpPr>
        <p:spPr bwMode="auto">
          <a:xfrm>
            <a:off x="507403" y="6180585"/>
            <a:ext cx="4832919" cy="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9" name="Line 6"/>
          <p:cNvSpPr>
            <a:spLocks noChangeShapeType="1"/>
          </p:cNvSpPr>
          <p:nvPr/>
        </p:nvSpPr>
        <p:spPr bwMode="auto">
          <a:xfrm flipV="1">
            <a:off x="1021771" y="3290135"/>
            <a:ext cx="3495561" cy="2459766"/>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10" name="Rectangle 7"/>
          <p:cNvSpPr>
            <a:spLocks noChangeArrowheads="1"/>
          </p:cNvSpPr>
          <p:nvPr/>
        </p:nvSpPr>
        <p:spPr bwMode="auto">
          <a:xfrm>
            <a:off x="5290430" y="6016968"/>
            <a:ext cx="1954600" cy="369157"/>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Emissions</a:t>
            </a:r>
          </a:p>
        </p:txBody>
      </p:sp>
      <p:sp>
        <p:nvSpPr>
          <p:cNvPr id="11" name="Rectangle 8"/>
          <p:cNvSpPr>
            <a:spLocks noChangeArrowheads="1"/>
          </p:cNvSpPr>
          <p:nvPr/>
        </p:nvSpPr>
        <p:spPr bwMode="auto">
          <a:xfrm>
            <a:off x="4539208" y="3059144"/>
            <a:ext cx="3093559" cy="332496"/>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pPr>
            <a:r>
              <a:rPr lang="en-US" dirty="0"/>
              <a:t>MD = Social Cost of Carbon</a:t>
            </a:r>
          </a:p>
        </p:txBody>
      </p:sp>
      <p:sp>
        <p:nvSpPr>
          <p:cNvPr id="12" name="Line 14"/>
          <p:cNvSpPr>
            <a:spLocks noChangeShapeType="1"/>
          </p:cNvSpPr>
          <p:nvPr/>
        </p:nvSpPr>
        <p:spPr bwMode="auto">
          <a:xfrm>
            <a:off x="1198025" y="3613051"/>
            <a:ext cx="1624186" cy="2567534"/>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13" name="Line 15"/>
          <p:cNvSpPr>
            <a:spLocks noChangeShapeType="1"/>
          </p:cNvSpPr>
          <p:nvPr/>
        </p:nvSpPr>
        <p:spPr bwMode="auto">
          <a:xfrm flipV="1">
            <a:off x="1301576" y="3698723"/>
            <a:ext cx="3167435" cy="2212437"/>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14" name="Line 6"/>
          <p:cNvSpPr>
            <a:spLocks noChangeShapeType="1"/>
          </p:cNvSpPr>
          <p:nvPr/>
        </p:nvSpPr>
        <p:spPr bwMode="auto">
          <a:xfrm>
            <a:off x="1739744" y="3331153"/>
            <a:ext cx="1643835" cy="2582818"/>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15" name="Rectangle 7"/>
          <p:cNvSpPr>
            <a:spLocks noChangeArrowheads="1"/>
          </p:cNvSpPr>
          <p:nvPr/>
        </p:nvSpPr>
        <p:spPr bwMode="auto">
          <a:xfrm>
            <a:off x="205823" y="2796380"/>
            <a:ext cx="1954600" cy="332496"/>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Price</a:t>
            </a:r>
          </a:p>
        </p:txBody>
      </p:sp>
      <p:sp>
        <p:nvSpPr>
          <p:cNvPr id="16" name="Rectangle 7"/>
          <p:cNvSpPr>
            <a:spLocks noChangeArrowheads="1"/>
          </p:cNvSpPr>
          <p:nvPr/>
        </p:nvSpPr>
        <p:spPr bwMode="auto">
          <a:xfrm>
            <a:off x="4680806" y="3425401"/>
            <a:ext cx="5026623" cy="2385911"/>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sz="1700" dirty="0">
                <a:solidFill>
                  <a:srgbClr val="D76E4D"/>
                </a:solidFill>
                <a:latin typeface="Arial Unicode MS" pitchFamily="34" charset="-128"/>
                <a:ea typeface="Arial Unicode MS" pitchFamily="34" charset="-128"/>
                <a:cs typeface="Arial Unicode MS" pitchFamily="34" charset="-128"/>
              </a:rPr>
              <a:t>MD curve </a:t>
            </a:r>
          </a:p>
          <a:p>
            <a:pPr marL="342900" indent="-342900" eaLnBrk="0" hangingPunct="0">
              <a:spcBef>
                <a:spcPts val="200"/>
              </a:spcBef>
              <a:buFont typeface="Arial" panose="020B0604020202020204" pitchFamily="34" charset="0"/>
              <a:buChar char="•"/>
            </a:pPr>
            <a:r>
              <a:rPr lang="en-US" sz="1700" dirty="0">
                <a:solidFill>
                  <a:srgbClr val="D76E4D"/>
                </a:solidFill>
                <a:latin typeface="Arial Unicode MS" pitchFamily="34" charset="-128"/>
                <a:ea typeface="Arial Unicode MS" pitchFamily="34" charset="-128"/>
                <a:cs typeface="Arial Unicode MS" pitchFamily="34" charset="-128"/>
              </a:rPr>
              <a:t>Is </a:t>
            </a:r>
            <a:r>
              <a:rPr lang="en-US" sz="1700" i="1" dirty="0">
                <a:solidFill>
                  <a:srgbClr val="D76E4D"/>
                </a:solidFill>
                <a:latin typeface="Arial Unicode MS" pitchFamily="34" charset="-128"/>
                <a:ea typeface="Arial Unicode MS" pitchFamily="34" charset="-128"/>
                <a:cs typeface="Arial Unicode MS" pitchFamily="34" charset="-128"/>
              </a:rPr>
              <a:t>no longer</a:t>
            </a:r>
            <a:r>
              <a:rPr lang="en-US" sz="1700" dirty="0">
                <a:solidFill>
                  <a:srgbClr val="D76E4D"/>
                </a:solidFill>
                <a:latin typeface="Arial Unicode MS" pitchFamily="34" charset="-128"/>
                <a:ea typeface="Arial Unicode MS" pitchFamily="34" charset="-128"/>
                <a:cs typeface="Arial Unicode MS" pitchFamily="34" charset="-128"/>
              </a:rPr>
              <a:t> policy benchmark</a:t>
            </a:r>
            <a:br>
              <a:rPr lang="en-US" sz="1700" dirty="0">
                <a:solidFill>
                  <a:srgbClr val="D76E4D"/>
                </a:solidFill>
                <a:latin typeface="Arial Unicode MS" pitchFamily="34" charset="-128"/>
                <a:ea typeface="Arial Unicode MS" pitchFamily="34" charset="-128"/>
                <a:cs typeface="Arial Unicode MS" pitchFamily="34" charset="-128"/>
              </a:rPr>
            </a:br>
            <a:r>
              <a:rPr lang="en-US" sz="1700" dirty="0">
                <a:solidFill>
                  <a:srgbClr val="D76E4D"/>
                </a:solidFill>
                <a:latin typeface="Arial Unicode MS" pitchFamily="34" charset="-128"/>
                <a:ea typeface="Arial Unicode MS" pitchFamily="34" charset="-128"/>
                <a:cs typeface="Arial Unicode MS" pitchFamily="34" charset="-128"/>
              </a:rPr>
              <a:t>(precisely: None of the MD curves)</a:t>
            </a:r>
          </a:p>
          <a:p>
            <a:pPr marL="342900" indent="-342900" eaLnBrk="0" hangingPunct="0">
              <a:spcBef>
                <a:spcPts val="200"/>
              </a:spcBef>
              <a:buFont typeface="Arial" panose="020B0604020202020204" pitchFamily="34" charset="0"/>
              <a:buChar char="•"/>
            </a:pPr>
            <a:r>
              <a:rPr lang="en-US" sz="1700" dirty="0">
                <a:solidFill>
                  <a:srgbClr val="D76E4D"/>
                </a:solidFill>
                <a:latin typeface="Arial Unicode MS" pitchFamily="34" charset="-128"/>
                <a:ea typeface="Arial Unicode MS" pitchFamily="34" charset="-128"/>
                <a:cs typeface="Arial Unicode MS" pitchFamily="34" charset="-128"/>
              </a:rPr>
              <a:t>Slope relative to MB curve is </a:t>
            </a:r>
            <a:br>
              <a:rPr lang="en-US" sz="1700" dirty="0">
                <a:solidFill>
                  <a:srgbClr val="D76E4D"/>
                </a:solidFill>
                <a:latin typeface="Arial Unicode MS" pitchFamily="34" charset="-128"/>
                <a:ea typeface="Arial Unicode MS" pitchFamily="34" charset="-128"/>
                <a:cs typeface="Arial Unicode MS" pitchFamily="34" charset="-128"/>
              </a:rPr>
            </a:br>
            <a:r>
              <a:rPr lang="en-US" sz="1700" i="1" dirty="0">
                <a:solidFill>
                  <a:srgbClr val="D76E4D"/>
                </a:solidFill>
                <a:latin typeface="Arial Unicode MS" pitchFamily="34" charset="-128"/>
                <a:ea typeface="Arial Unicode MS" pitchFamily="34" charset="-128"/>
                <a:cs typeface="Arial Unicode MS" pitchFamily="34" charset="-128"/>
              </a:rPr>
              <a:t>no longer</a:t>
            </a:r>
            <a:r>
              <a:rPr lang="en-US" sz="1700" dirty="0">
                <a:solidFill>
                  <a:srgbClr val="D76E4D"/>
                </a:solidFill>
                <a:latin typeface="Arial Unicode MS" pitchFamily="34" charset="-128"/>
                <a:ea typeface="Arial Unicode MS" pitchFamily="34" charset="-128"/>
                <a:cs typeface="Arial Unicode MS" pitchFamily="34" charset="-128"/>
              </a:rPr>
              <a:t>  tax vs quantity </a:t>
            </a:r>
            <a:br>
              <a:rPr lang="en-US" sz="1700" dirty="0">
                <a:solidFill>
                  <a:srgbClr val="D76E4D"/>
                </a:solidFill>
                <a:latin typeface="Arial Unicode MS" pitchFamily="34" charset="-128"/>
                <a:ea typeface="Arial Unicode MS" pitchFamily="34" charset="-128"/>
                <a:cs typeface="Arial Unicode MS" pitchFamily="34" charset="-128"/>
              </a:rPr>
            </a:br>
            <a:r>
              <a:rPr lang="en-US" sz="1700" dirty="0">
                <a:solidFill>
                  <a:srgbClr val="D76E4D"/>
                </a:solidFill>
                <a:latin typeface="Arial Unicode MS" pitchFamily="34" charset="-128"/>
                <a:ea typeface="Arial Unicode MS" pitchFamily="34" charset="-128"/>
                <a:cs typeface="Arial Unicode MS" pitchFamily="34" charset="-128"/>
              </a:rPr>
              <a:t>efficiency measure</a:t>
            </a:r>
            <a:br>
              <a:rPr lang="en-US" sz="1700" dirty="0">
                <a:solidFill>
                  <a:srgbClr val="D76E4D"/>
                </a:solidFill>
                <a:latin typeface="Arial Unicode MS" pitchFamily="34" charset="-128"/>
                <a:ea typeface="Arial Unicode MS" pitchFamily="34" charset="-128"/>
                <a:cs typeface="Arial Unicode MS" pitchFamily="34" charset="-128"/>
              </a:rPr>
            </a:br>
            <a:endParaRPr lang="en-US" sz="800" dirty="0">
              <a:solidFill>
                <a:srgbClr val="D76E4D"/>
              </a:solidFill>
              <a:latin typeface="Arial Unicode MS" pitchFamily="34" charset="-128"/>
              <a:ea typeface="Arial Unicode MS" pitchFamily="34" charset="-128"/>
              <a:cs typeface="Arial Unicode MS" pitchFamily="34" charset="-128"/>
            </a:endParaRPr>
          </a:p>
          <a:p>
            <a:pPr eaLnBrk="0" hangingPunct="0">
              <a:spcBef>
                <a:spcPts val="200"/>
              </a:spcBef>
            </a:pPr>
            <a:r>
              <a:rPr lang="en-US" sz="1700" dirty="0">
                <a:latin typeface="Arial Unicode MS" pitchFamily="34" charset="-128"/>
                <a:ea typeface="Arial Unicode MS" pitchFamily="34" charset="-128"/>
                <a:cs typeface="Arial Unicode MS" pitchFamily="34" charset="-128"/>
              </a:rPr>
              <a:t>Related: </a:t>
            </a:r>
            <a:r>
              <a:rPr lang="en-US" sz="1700" dirty="0" err="1">
                <a:latin typeface="Arial Unicode MS" pitchFamily="34" charset="-128"/>
                <a:ea typeface="Arial Unicode MS" pitchFamily="34" charset="-128"/>
                <a:cs typeface="Arial Unicode MS" pitchFamily="34" charset="-128"/>
              </a:rPr>
              <a:t>Stavins</a:t>
            </a:r>
            <a:r>
              <a:rPr lang="en-US" sz="1700" dirty="0">
                <a:latin typeface="Arial Unicode MS" pitchFamily="34" charset="-128"/>
                <a:ea typeface="Arial Unicode MS" pitchFamily="34" charset="-128"/>
                <a:cs typeface="Arial Unicode MS" pitchFamily="34" charset="-128"/>
              </a:rPr>
              <a:t> (1996), Weitzman (1974): correlated shocks to MD and MB curve</a:t>
            </a:r>
          </a:p>
        </p:txBody>
      </p:sp>
      <p:sp>
        <p:nvSpPr>
          <p:cNvPr id="17" name="Rectangle 10"/>
          <p:cNvSpPr>
            <a:spLocks noChangeArrowheads="1"/>
          </p:cNvSpPr>
          <p:nvPr/>
        </p:nvSpPr>
        <p:spPr bwMode="auto">
          <a:xfrm rot="19722223">
            <a:off x="1058304" y="2913254"/>
            <a:ext cx="714672" cy="923972"/>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pPr>
            <a:r>
              <a:rPr lang="en-US" dirty="0"/>
              <a:t>MB or MAC</a:t>
            </a:r>
          </a:p>
        </p:txBody>
      </p:sp>
      <p:sp>
        <p:nvSpPr>
          <p:cNvPr id="18" name="Line 9"/>
          <p:cNvSpPr>
            <a:spLocks noChangeShapeType="1"/>
          </p:cNvSpPr>
          <p:nvPr/>
        </p:nvSpPr>
        <p:spPr bwMode="auto">
          <a:xfrm flipV="1">
            <a:off x="1724625" y="3208100"/>
            <a:ext cx="1709906" cy="2877913"/>
          </a:xfrm>
          <a:prstGeom prst="line">
            <a:avLst/>
          </a:prstGeom>
          <a:noFill/>
          <a:ln w="28575">
            <a:solidFill>
              <a:srgbClr val="FF3300"/>
            </a:solidFill>
            <a:round/>
            <a:headEnd type="none" w="sm" len="sm"/>
            <a:tailEnd type="none" w="sm" len="sm"/>
          </a:ln>
          <a:effectLst/>
        </p:spPr>
        <p:txBody>
          <a:bodyPr wrap="none" anchor="ctr"/>
          <a:lstStyle/>
          <a:p>
            <a:endParaRPr lang="en-US"/>
          </a:p>
        </p:txBody>
      </p:sp>
      <p:sp>
        <p:nvSpPr>
          <p:cNvPr id="19" name="Rectangle 7"/>
          <p:cNvSpPr>
            <a:spLocks noChangeArrowheads="1"/>
          </p:cNvSpPr>
          <p:nvPr/>
        </p:nvSpPr>
        <p:spPr bwMode="auto">
          <a:xfrm rot="18125110">
            <a:off x="1914282" y="3218443"/>
            <a:ext cx="2471674" cy="400752"/>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sz="2000" dirty="0">
                <a:solidFill>
                  <a:srgbClr val="D76E4D"/>
                </a:solidFill>
                <a:latin typeface="Arial Unicode MS" pitchFamily="34" charset="-128"/>
                <a:ea typeface="Arial Unicode MS" pitchFamily="34" charset="-128"/>
                <a:cs typeface="Arial Unicode MS" pitchFamily="34" charset="-128"/>
              </a:rPr>
              <a:t>Optimal Allocations</a:t>
            </a:r>
          </a:p>
        </p:txBody>
      </p:sp>
      <p:sp>
        <p:nvSpPr>
          <p:cNvPr id="4" name="Date Placeholder 3"/>
          <p:cNvSpPr>
            <a:spLocks noGrp="1"/>
          </p:cNvSpPr>
          <p:nvPr>
            <p:ph type="dt" sz="half" idx="10"/>
          </p:nvPr>
        </p:nvSpPr>
        <p:spPr/>
        <p:txBody>
          <a:bodyPr/>
          <a:lstStyle/>
          <a:p>
            <a:r>
              <a:rPr lang="en-US"/>
              <a:t>Smart Cap</a:t>
            </a:r>
            <a:endParaRPr lang="en-US" dirty="0"/>
          </a:p>
        </p:txBody>
      </p:sp>
      <p:sp>
        <p:nvSpPr>
          <p:cNvPr id="21" name="Slide Number Placeholder 20"/>
          <p:cNvSpPr>
            <a:spLocks noGrp="1"/>
          </p:cNvSpPr>
          <p:nvPr>
            <p:ph type="sldNum" sz="quarter" idx="4"/>
          </p:nvPr>
        </p:nvSpPr>
        <p:spPr/>
        <p:txBody>
          <a:bodyPr/>
          <a:lstStyle/>
          <a:p>
            <a:fld id="{54684863-ADF7-4CCE-8C45-7D8CD5ED6937}" type="slidenum">
              <a:rPr lang="en-US" smtClean="0"/>
              <a:pPr/>
              <a:t>16</a:t>
            </a:fld>
            <a:endParaRPr lang="en-US" dirty="0"/>
          </a:p>
        </p:txBody>
      </p:sp>
      <p:sp>
        <p:nvSpPr>
          <p:cNvPr id="6" name="Footer Placeholder 5">
            <a:extLst>
              <a:ext uri="{FF2B5EF4-FFF2-40B4-BE49-F238E27FC236}">
                <a16:creationId xmlns:a16="http://schemas.microsoft.com/office/drawing/2014/main" id="{5933465F-8A83-E7C5-BEAC-6A1A7A270A18}"/>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256553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p:bldP spid="18"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II.1 - Dynamic World: Intuition (smart tax)</a:t>
            </a:r>
          </a:p>
        </p:txBody>
      </p:sp>
      <p:sp>
        <p:nvSpPr>
          <p:cNvPr id="3" name="Content Placeholder 2"/>
          <p:cNvSpPr>
            <a:spLocks noGrp="1"/>
          </p:cNvSpPr>
          <p:nvPr>
            <p:ph idx="1"/>
          </p:nvPr>
        </p:nvSpPr>
        <p:spPr>
          <a:xfrm>
            <a:off x="457199" y="1001270"/>
            <a:ext cx="8458201" cy="5323330"/>
          </a:xfrm>
        </p:spPr>
        <p:txBody>
          <a:bodyPr>
            <a:normAutofit/>
          </a:bodyPr>
          <a:lstStyle/>
          <a:p>
            <a:pPr marL="0" indent="0">
              <a:spcAft>
                <a:spcPts val="500"/>
              </a:spcAft>
              <a:buNone/>
            </a:pPr>
            <a:r>
              <a:rPr lang="en-US" sz="1800" dirty="0"/>
              <a:t>Other scenarios:</a:t>
            </a:r>
          </a:p>
          <a:p>
            <a:pPr>
              <a:spcAft>
                <a:spcPts val="500"/>
              </a:spcAft>
            </a:pPr>
            <a:r>
              <a:rPr lang="en-US" sz="1800" dirty="0"/>
              <a:t>Left: Gentle slope of MD curve, yet cap and trade delivers first best </a:t>
            </a:r>
          </a:p>
          <a:p>
            <a:pPr>
              <a:spcAft>
                <a:spcPts val="500"/>
              </a:spcAft>
            </a:pPr>
            <a:r>
              <a:rPr lang="en-US" sz="1800" dirty="0"/>
              <a:t>Right: Optimal nonlinear tax “Price(Emissions)” can even slope down</a:t>
            </a:r>
          </a:p>
          <a:p>
            <a:pPr>
              <a:spcAft>
                <a:spcPts val="500"/>
              </a:spcAft>
            </a:pPr>
            <a:endParaRPr lang="en-US" sz="1800" dirty="0"/>
          </a:p>
          <a:p>
            <a:pPr>
              <a:spcAft>
                <a:spcPts val="500"/>
              </a:spcAft>
            </a:pPr>
            <a:endParaRPr lang="en-US" sz="1800" dirty="0"/>
          </a:p>
          <a:p>
            <a:pPr>
              <a:spcAft>
                <a:spcPts val="500"/>
              </a:spcAft>
            </a:pPr>
            <a:endParaRPr lang="en-US" sz="1800" dirty="0"/>
          </a:p>
          <a:p>
            <a:pPr>
              <a:spcAft>
                <a:spcPts val="500"/>
              </a:spcAft>
            </a:pPr>
            <a:endParaRPr lang="en-US" sz="1800" dirty="0"/>
          </a:p>
          <a:p>
            <a:pPr>
              <a:spcAft>
                <a:spcPts val="500"/>
              </a:spcAft>
            </a:pPr>
            <a:endParaRPr lang="en-US" sz="1800" dirty="0"/>
          </a:p>
          <a:p>
            <a:pPr>
              <a:spcAft>
                <a:spcPts val="500"/>
              </a:spcAft>
            </a:pPr>
            <a:endParaRPr lang="en-US" sz="1800" dirty="0"/>
          </a:p>
          <a:p>
            <a:pPr>
              <a:spcAft>
                <a:spcPts val="500"/>
              </a:spcAft>
            </a:pPr>
            <a:endParaRPr lang="en-US" sz="1800" dirty="0"/>
          </a:p>
          <a:p>
            <a:pPr>
              <a:spcAft>
                <a:spcPts val="500"/>
              </a:spcAft>
            </a:pPr>
            <a:endParaRPr lang="en-US" sz="1800" dirty="0"/>
          </a:p>
          <a:p>
            <a:pPr>
              <a:spcAft>
                <a:spcPts val="500"/>
              </a:spcAft>
            </a:pPr>
            <a:endParaRPr lang="en-US" sz="1800" dirty="0"/>
          </a:p>
          <a:p>
            <a:pPr>
              <a:spcAft>
                <a:spcPts val="500"/>
              </a:spcAft>
            </a:pPr>
            <a:endParaRPr lang="en-US" sz="1800" dirty="0"/>
          </a:p>
          <a:p>
            <a:pPr>
              <a:spcAft>
                <a:spcPts val="500"/>
              </a:spcAft>
            </a:pPr>
            <a:endParaRPr lang="en-US" sz="1800" dirty="0"/>
          </a:p>
          <a:p>
            <a:pPr marL="0" indent="0">
              <a:spcAft>
                <a:spcPts val="500"/>
              </a:spcAft>
              <a:buNone/>
            </a:pPr>
            <a:r>
              <a:rPr lang="en-US" sz="1800" dirty="0"/>
              <a:t>Can these scenarios really happen? What can we say quantitatively?  </a:t>
            </a:r>
          </a:p>
          <a:p>
            <a:pPr>
              <a:spcAft>
                <a:spcPts val="500"/>
              </a:spcAft>
            </a:pPr>
            <a:endParaRPr lang="en-US" sz="1800" dirty="0"/>
          </a:p>
        </p:txBody>
      </p:sp>
      <p:sp>
        <p:nvSpPr>
          <p:cNvPr id="7" name="Line 4"/>
          <p:cNvSpPr>
            <a:spLocks noChangeShapeType="1"/>
          </p:cNvSpPr>
          <p:nvPr/>
        </p:nvSpPr>
        <p:spPr bwMode="auto">
          <a:xfrm>
            <a:off x="474984" y="2826161"/>
            <a:ext cx="0" cy="2600354"/>
          </a:xfrm>
          <a:prstGeom prst="line">
            <a:avLst/>
          </a:prstGeom>
          <a:noFill/>
          <a:ln w="12700">
            <a:solidFill>
              <a:schemeClr val="tx1"/>
            </a:solidFill>
            <a:round/>
            <a:headEnd type="stealth" w="med" len="med"/>
            <a:tailEnd type="none" w="sm" len="sm"/>
          </a:ln>
          <a:effectLst/>
        </p:spPr>
        <p:txBody>
          <a:bodyPr wrap="none" anchor="ctr"/>
          <a:lstStyle/>
          <a:p>
            <a:endParaRPr lang="en-US"/>
          </a:p>
        </p:txBody>
      </p:sp>
      <p:sp>
        <p:nvSpPr>
          <p:cNvPr id="8" name="Line 5"/>
          <p:cNvSpPr>
            <a:spLocks noChangeShapeType="1"/>
          </p:cNvSpPr>
          <p:nvPr/>
        </p:nvSpPr>
        <p:spPr bwMode="auto">
          <a:xfrm>
            <a:off x="400283" y="5326460"/>
            <a:ext cx="3584108" cy="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9" name="Line 6"/>
          <p:cNvSpPr>
            <a:spLocks noChangeShapeType="1"/>
          </p:cNvSpPr>
          <p:nvPr/>
        </p:nvSpPr>
        <p:spPr bwMode="auto">
          <a:xfrm flipV="1">
            <a:off x="687679" y="3576934"/>
            <a:ext cx="2831243" cy="1276511"/>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10" name="Rectangle 7"/>
          <p:cNvSpPr>
            <a:spLocks noChangeArrowheads="1"/>
          </p:cNvSpPr>
          <p:nvPr/>
        </p:nvSpPr>
        <p:spPr bwMode="auto">
          <a:xfrm>
            <a:off x="3085106" y="5307700"/>
            <a:ext cx="1449537" cy="300161"/>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Emissions</a:t>
            </a:r>
          </a:p>
        </p:txBody>
      </p:sp>
      <p:sp>
        <p:nvSpPr>
          <p:cNvPr id="11" name="Rectangle 8"/>
          <p:cNvSpPr>
            <a:spLocks noChangeArrowheads="1"/>
          </p:cNvSpPr>
          <p:nvPr/>
        </p:nvSpPr>
        <p:spPr bwMode="auto">
          <a:xfrm>
            <a:off x="3100818" y="3013942"/>
            <a:ext cx="2294193" cy="369974"/>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pPr>
            <a:r>
              <a:rPr lang="en-US" dirty="0"/>
              <a:t>MD = SCC</a:t>
            </a:r>
          </a:p>
        </p:txBody>
      </p:sp>
      <p:sp>
        <p:nvSpPr>
          <p:cNvPr id="12" name="Line 14"/>
          <p:cNvSpPr>
            <a:spLocks noChangeShapeType="1"/>
          </p:cNvSpPr>
          <p:nvPr/>
        </p:nvSpPr>
        <p:spPr bwMode="auto">
          <a:xfrm>
            <a:off x="1071263" y="3251722"/>
            <a:ext cx="1204501" cy="2087657"/>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13" name="Line 15"/>
          <p:cNvSpPr>
            <a:spLocks noChangeShapeType="1"/>
          </p:cNvSpPr>
          <p:nvPr/>
        </p:nvSpPr>
        <p:spPr bwMode="auto">
          <a:xfrm flipV="1">
            <a:off x="829238" y="3922295"/>
            <a:ext cx="2780236" cy="1242504"/>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14" name="Line 6"/>
          <p:cNvSpPr>
            <a:spLocks noChangeShapeType="1"/>
          </p:cNvSpPr>
          <p:nvPr/>
        </p:nvSpPr>
        <p:spPr bwMode="auto">
          <a:xfrm>
            <a:off x="1182399" y="3045297"/>
            <a:ext cx="1219073" cy="2100085"/>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15" name="Rectangle 7"/>
          <p:cNvSpPr>
            <a:spLocks noChangeArrowheads="1"/>
          </p:cNvSpPr>
          <p:nvPr/>
        </p:nvSpPr>
        <p:spPr bwMode="auto">
          <a:xfrm>
            <a:off x="176630" y="2574770"/>
            <a:ext cx="1449537" cy="270352"/>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Price</a:t>
            </a:r>
          </a:p>
        </p:txBody>
      </p:sp>
      <p:sp>
        <p:nvSpPr>
          <p:cNvPr id="17" name="Rectangle 10"/>
          <p:cNvSpPr>
            <a:spLocks noChangeArrowheads="1"/>
          </p:cNvSpPr>
          <p:nvPr/>
        </p:nvSpPr>
        <p:spPr bwMode="auto">
          <a:xfrm>
            <a:off x="690579" y="2954042"/>
            <a:ext cx="634253" cy="369974"/>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pPr>
            <a:r>
              <a:rPr lang="en-US" dirty="0"/>
              <a:t>MB</a:t>
            </a:r>
          </a:p>
        </p:txBody>
      </p:sp>
      <p:sp>
        <p:nvSpPr>
          <p:cNvPr id="18" name="Line 9"/>
          <p:cNvSpPr>
            <a:spLocks noChangeShapeType="1"/>
          </p:cNvSpPr>
          <p:nvPr/>
        </p:nvSpPr>
        <p:spPr bwMode="auto">
          <a:xfrm flipH="1" flipV="1">
            <a:off x="1904999" y="3000198"/>
            <a:ext cx="13643" cy="2326261"/>
          </a:xfrm>
          <a:prstGeom prst="line">
            <a:avLst/>
          </a:prstGeom>
          <a:noFill/>
          <a:ln w="28575">
            <a:solidFill>
              <a:srgbClr val="FF3300"/>
            </a:solidFill>
            <a:round/>
            <a:headEnd type="none" w="sm" len="sm"/>
            <a:tailEnd type="none" w="sm" len="sm"/>
          </a:ln>
          <a:effectLst/>
        </p:spPr>
        <p:txBody>
          <a:bodyPr wrap="none" anchor="ctr"/>
          <a:lstStyle/>
          <a:p>
            <a:endParaRPr lang="en-US"/>
          </a:p>
        </p:txBody>
      </p:sp>
      <p:sp>
        <p:nvSpPr>
          <p:cNvPr id="19" name="Rectangle 7"/>
          <p:cNvSpPr>
            <a:spLocks noChangeArrowheads="1"/>
          </p:cNvSpPr>
          <p:nvPr/>
        </p:nvSpPr>
        <p:spPr bwMode="auto">
          <a:xfrm>
            <a:off x="1435776" y="2699769"/>
            <a:ext cx="2009714" cy="400752"/>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sz="2000" dirty="0">
                <a:solidFill>
                  <a:srgbClr val="D76E4D"/>
                </a:solidFill>
                <a:latin typeface="Arial Unicode MS" pitchFamily="34" charset="-128"/>
                <a:ea typeface="Arial Unicode MS" pitchFamily="34" charset="-128"/>
                <a:cs typeface="Arial Unicode MS" pitchFamily="34" charset="-128"/>
              </a:rPr>
              <a:t>Optimal</a:t>
            </a:r>
          </a:p>
        </p:txBody>
      </p:sp>
      <p:grpSp>
        <p:nvGrpSpPr>
          <p:cNvPr id="21" name="Group 20"/>
          <p:cNvGrpSpPr/>
          <p:nvPr/>
        </p:nvGrpSpPr>
        <p:grpSpPr>
          <a:xfrm>
            <a:off x="4481357" y="2543505"/>
            <a:ext cx="5276339" cy="3064356"/>
            <a:chOff x="631852" y="2689262"/>
            <a:chExt cx="7114775" cy="3768741"/>
          </a:xfrm>
        </p:grpSpPr>
        <p:sp>
          <p:nvSpPr>
            <p:cNvPr id="22" name="Line 4"/>
            <p:cNvSpPr>
              <a:spLocks noChangeShapeType="1"/>
            </p:cNvSpPr>
            <p:nvPr/>
          </p:nvSpPr>
          <p:spPr bwMode="auto">
            <a:xfrm>
              <a:off x="1034162" y="3059235"/>
              <a:ext cx="0" cy="3198081"/>
            </a:xfrm>
            <a:prstGeom prst="line">
              <a:avLst/>
            </a:prstGeom>
            <a:noFill/>
            <a:ln w="12700">
              <a:solidFill>
                <a:schemeClr val="tx1"/>
              </a:solidFill>
              <a:round/>
              <a:headEnd type="stealth" w="med" len="med"/>
              <a:tailEnd type="none" w="sm" len="sm"/>
            </a:ln>
            <a:effectLst/>
          </p:spPr>
          <p:txBody>
            <a:bodyPr wrap="none" anchor="ctr"/>
            <a:lstStyle/>
            <a:p>
              <a:endParaRPr lang="en-US"/>
            </a:p>
          </p:txBody>
        </p:sp>
        <p:sp>
          <p:nvSpPr>
            <p:cNvPr id="23" name="Line 5"/>
            <p:cNvSpPr>
              <a:spLocks noChangeShapeType="1"/>
            </p:cNvSpPr>
            <p:nvPr/>
          </p:nvSpPr>
          <p:spPr bwMode="auto">
            <a:xfrm>
              <a:off x="933432" y="6134263"/>
              <a:ext cx="4832919" cy="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24" name="Line 6"/>
            <p:cNvSpPr>
              <a:spLocks noChangeShapeType="1"/>
            </p:cNvSpPr>
            <p:nvPr/>
          </p:nvSpPr>
          <p:spPr bwMode="auto">
            <a:xfrm flipV="1">
              <a:off x="1491529" y="3169519"/>
              <a:ext cx="2749525" cy="2581699"/>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25" name="Rectangle 7"/>
            <p:cNvSpPr>
              <a:spLocks noChangeArrowheads="1"/>
            </p:cNvSpPr>
            <p:nvPr/>
          </p:nvSpPr>
          <p:spPr bwMode="auto">
            <a:xfrm>
              <a:off x="4510572" y="6088846"/>
              <a:ext cx="1954600" cy="369157"/>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Emissions</a:t>
              </a:r>
            </a:p>
          </p:txBody>
        </p:sp>
        <p:sp>
          <p:nvSpPr>
            <p:cNvPr id="26" name="Rectangle 8"/>
            <p:cNvSpPr>
              <a:spLocks noChangeArrowheads="1"/>
            </p:cNvSpPr>
            <p:nvPr/>
          </p:nvSpPr>
          <p:spPr bwMode="auto">
            <a:xfrm>
              <a:off x="4653068" y="3294467"/>
              <a:ext cx="3093559" cy="455018"/>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pPr>
              <a:r>
                <a:rPr lang="en-US" dirty="0"/>
                <a:t>MD = SCC</a:t>
              </a:r>
            </a:p>
          </p:txBody>
        </p:sp>
        <p:sp>
          <p:nvSpPr>
            <p:cNvPr id="27" name="Line 14"/>
            <p:cNvSpPr>
              <a:spLocks noChangeShapeType="1"/>
            </p:cNvSpPr>
            <p:nvPr/>
          </p:nvSpPr>
          <p:spPr bwMode="auto">
            <a:xfrm>
              <a:off x="1685669" y="3552132"/>
              <a:ext cx="2277445" cy="2495165"/>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28" name="Line 15"/>
            <p:cNvSpPr>
              <a:spLocks noChangeShapeType="1"/>
            </p:cNvSpPr>
            <p:nvPr/>
          </p:nvSpPr>
          <p:spPr bwMode="auto">
            <a:xfrm flipV="1">
              <a:off x="2056611" y="3771863"/>
              <a:ext cx="3167436" cy="2212437"/>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29" name="Line 6"/>
            <p:cNvSpPr>
              <a:spLocks noChangeShapeType="1"/>
            </p:cNvSpPr>
            <p:nvPr/>
          </p:nvSpPr>
          <p:spPr bwMode="auto">
            <a:xfrm>
              <a:off x="1976056" y="3360646"/>
              <a:ext cx="2151664" cy="2365311"/>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30" name="Rectangle 7"/>
            <p:cNvSpPr>
              <a:spLocks noChangeArrowheads="1"/>
            </p:cNvSpPr>
            <p:nvPr/>
          </p:nvSpPr>
          <p:spPr bwMode="auto">
            <a:xfrm>
              <a:off x="631852" y="2750058"/>
              <a:ext cx="1954600" cy="332496"/>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Price</a:t>
              </a:r>
            </a:p>
          </p:txBody>
        </p:sp>
        <p:sp>
          <p:nvSpPr>
            <p:cNvPr id="31" name="Rectangle 10"/>
            <p:cNvSpPr>
              <a:spLocks noChangeArrowheads="1"/>
            </p:cNvSpPr>
            <p:nvPr/>
          </p:nvSpPr>
          <p:spPr bwMode="auto">
            <a:xfrm>
              <a:off x="1281288" y="3194167"/>
              <a:ext cx="749746" cy="455018"/>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pPr>
              <a:r>
                <a:rPr lang="en-US" dirty="0"/>
                <a:t>MB</a:t>
              </a:r>
            </a:p>
          </p:txBody>
        </p:sp>
        <p:sp>
          <p:nvSpPr>
            <p:cNvPr id="32" name="Line 9"/>
            <p:cNvSpPr>
              <a:spLocks noChangeShapeType="1"/>
            </p:cNvSpPr>
            <p:nvPr/>
          </p:nvSpPr>
          <p:spPr bwMode="auto">
            <a:xfrm flipH="1" flipV="1">
              <a:off x="2540966" y="3232515"/>
              <a:ext cx="935360" cy="2829379"/>
            </a:xfrm>
            <a:prstGeom prst="line">
              <a:avLst/>
            </a:prstGeom>
            <a:noFill/>
            <a:ln w="28575">
              <a:solidFill>
                <a:srgbClr val="FF3300"/>
              </a:solidFill>
              <a:round/>
              <a:headEnd type="none" w="sm" len="sm"/>
              <a:tailEnd type="none" w="sm" len="sm"/>
            </a:ln>
            <a:effectLst/>
          </p:spPr>
          <p:txBody>
            <a:bodyPr wrap="none" anchor="ctr"/>
            <a:lstStyle/>
            <a:p>
              <a:endParaRPr lang="en-US"/>
            </a:p>
          </p:txBody>
        </p:sp>
        <p:sp>
          <p:nvSpPr>
            <p:cNvPr id="33" name="Rectangle 7"/>
            <p:cNvSpPr>
              <a:spLocks noChangeArrowheads="1"/>
            </p:cNvSpPr>
            <p:nvPr/>
          </p:nvSpPr>
          <p:spPr bwMode="auto">
            <a:xfrm rot="4260267">
              <a:off x="1752924" y="3654905"/>
              <a:ext cx="2471672" cy="540386"/>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sz="2000" dirty="0">
                  <a:solidFill>
                    <a:srgbClr val="D76E4D"/>
                  </a:solidFill>
                  <a:latin typeface="Arial Unicode MS" pitchFamily="34" charset="-128"/>
                  <a:ea typeface="Arial Unicode MS" pitchFamily="34" charset="-128"/>
                  <a:cs typeface="Arial Unicode MS" pitchFamily="34" charset="-128"/>
                </a:rPr>
                <a:t>Optimal</a:t>
              </a:r>
            </a:p>
          </p:txBody>
        </p:sp>
      </p:grpSp>
      <p:sp>
        <p:nvSpPr>
          <p:cNvPr id="4" name="Date Placeholder 3"/>
          <p:cNvSpPr>
            <a:spLocks noGrp="1"/>
          </p:cNvSpPr>
          <p:nvPr>
            <p:ph type="dt" sz="half" idx="10"/>
          </p:nvPr>
        </p:nvSpPr>
        <p:spPr/>
        <p:txBody>
          <a:bodyPr/>
          <a:lstStyle/>
          <a:p>
            <a:r>
              <a:rPr lang="en-US"/>
              <a:t>Smart Cap</a:t>
            </a:r>
            <a:endParaRPr lang="en-US" dirty="0"/>
          </a:p>
        </p:txBody>
      </p:sp>
      <p:sp>
        <p:nvSpPr>
          <p:cNvPr id="20" name="Slide Number Placeholder 19"/>
          <p:cNvSpPr>
            <a:spLocks noGrp="1"/>
          </p:cNvSpPr>
          <p:nvPr>
            <p:ph type="sldNum" sz="quarter" idx="4"/>
          </p:nvPr>
        </p:nvSpPr>
        <p:spPr/>
        <p:txBody>
          <a:bodyPr/>
          <a:lstStyle/>
          <a:p>
            <a:fld id="{54684863-ADF7-4CCE-8C45-7D8CD5ED6937}" type="slidenum">
              <a:rPr lang="en-US" smtClean="0"/>
              <a:pPr/>
              <a:t>17</a:t>
            </a:fld>
            <a:endParaRPr lang="en-US" dirty="0"/>
          </a:p>
        </p:txBody>
      </p:sp>
      <p:sp>
        <p:nvSpPr>
          <p:cNvPr id="6" name="Footer Placeholder 5">
            <a:extLst>
              <a:ext uri="{FF2B5EF4-FFF2-40B4-BE49-F238E27FC236}">
                <a16:creationId xmlns:a16="http://schemas.microsoft.com/office/drawing/2014/main" id="{266A05EB-F92A-E8F7-B3AE-C1BD4FDD1DE5}"/>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3538892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2999"/>
                <a:ext cx="8686800" cy="5181601"/>
              </a:xfrm>
            </p:spPr>
            <p:txBody>
              <a:bodyPr>
                <a:normAutofit/>
              </a:bodyPr>
              <a:lstStyle/>
              <a:p>
                <a:pPr marL="0" indent="0">
                  <a:lnSpc>
                    <a:spcPct val="120000"/>
                  </a:lnSpc>
                  <a:buNone/>
                </a:pPr>
                <a:r>
                  <a:rPr lang="en-US" sz="1800" dirty="0"/>
                  <a:t>The full infinite horizon linear-quadratic dynamic programming model uses</a:t>
                </a:r>
              </a:p>
              <a:p>
                <a:pPr>
                  <a:lnSpc>
                    <a:spcPct val="120000"/>
                  </a:lnSpc>
                </a:pPr>
                <a:r>
                  <a:rPr lang="en-US" sz="1800" i="1" dirty="0"/>
                  <a:t>Stochastic</a:t>
                </a:r>
                <a:r>
                  <a:rPr lang="en-US" sz="1800" dirty="0"/>
                  <a:t> AR(1) process to model technological progress’ deviation from </a:t>
                </a:r>
                <a:br>
                  <a:rPr lang="en-US" sz="1800" dirty="0"/>
                </a:br>
                <a:r>
                  <a:rPr lang="en-US" sz="1800" dirty="0"/>
                  <a:t>a trend: </a:t>
                </a:r>
                <a:r>
                  <a:rPr lang="en-US" sz="1800" i="1" dirty="0"/>
                  <a:t>Shifts the MB curve</a:t>
                </a:r>
                <a:r>
                  <a:rPr lang="en-US" sz="1800" dirty="0"/>
                  <a:t> (=marginal abatement cost curve)</a:t>
                </a:r>
              </a:p>
              <a:p>
                <a:pPr>
                  <a:lnSpc>
                    <a:spcPct val="120000"/>
                  </a:lnSpc>
                </a:pPr>
                <a:r>
                  <a:rPr lang="en-US" sz="1800" dirty="0"/>
                  <a:t>Only firms know a period’s shock(s), not the policymaker</a:t>
                </a:r>
              </a:p>
              <a:p>
                <a:pPr>
                  <a:lnSpc>
                    <a:spcPct val="120000"/>
                  </a:lnSpc>
                </a:pPr>
                <a:r>
                  <a:rPr lang="en-US" sz="1800" dirty="0"/>
                  <a:t>Linear-quadratic damages and linear-quadratic abatement costs</a:t>
                </a:r>
              </a:p>
              <a:p>
                <a:pPr marL="0" indent="0">
                  <a:lnSpc>
                    <a:spcPct val="120000"/>
                  </a:lnSpc>
                  <a:buNone/>
                </a:pPr>
                <a:r>
                  <a:rPr lang="en-US" sz="1800" dirty="0"/>
                  <a:t>Generally, </a:t>
                </a:r>
                <a:r>
                  <a:rPr lang="en-US" sz="1800" b="1" dirty="0"/>
                  <a:t>technology diffuses over time:</a:t>
                </a:r>
                <a:r>
                  <a:rPr lang="en-US" sz="1800" dirty="0"/>
                  <a:t> </a:t>
                </a:r>
              </a:p>
              <a:p>
                <a:pPr>
                  <a:lnSpc>
                    <a:spcPct val="120000"/>
                  </a:lnSpc>
                </a:pPr>
                <a:r>
                  <a:rPr lang="en-US" sz="1800" dirty="0"/>
                  <a:t>We model </a:t>
                </a:r>
                <a:r>
                  <a:rPr lang="en-US" sz="1800" b="1" dirty="0">
                    <a:solidFill>
                      <a:schemeClr val="accent2"/>
                    </a:solidFill>
                  </a:rPr>
                  <a:t>partial adoption</a:t>
                </a:r>
                <a:r>
                  <a:rPr lang="en-US" sz="1800" dirty="0"/>
                  <a:t> </a:t>
                </a:r>
                <a14:m>
                  <m:oMath xmlns:m="http://schemas.openxmlformats.org/officeDocument/2006/math">
                    <m:r>
                      <a:rPr lang="en-US" sz="1800" i="1">
                        <a:solidFill>
                          <a:schemeClr val="accent2"/>
                        </a:solidFill>
                        <a:latin typeface="Cambria Math" panose="02040503050406030204" pitchFamily="18" charset="0"/>
                      </a:rPr>
                      <m:t>𝛼</m:t>
                    </m:r>
                    <m:r>
                      <a:rPr lang="en-US" sz="1800" i="1">
                        <a:latin typeface="Cambria Math" panose="02040503050406030204" pitchFamily="18" charset="0"/>
                      </a:rPr>
                      <m:t>∈</m:t>
                    </m:r>
                    <m:d>
                      <m:dPr>
                        <m:endChr m:val="]"/>
                        <m:ctrlPr>
                          <a:rPr lang="en-US" sz="1800" i="1">
                            <a:latin typeface="Cambria Math" panose="02040503050406030204" pitchFamily="18" charset="0"/>
                          </a:rPr>
                        </m:ctrlPr>
                      </m:dPr>
                      <m:e>
                        <m:r>
                          <a:rPr lang="en-US" sz="1800" i="1">
                            <a:latin typeface="Cambria Math" panose="02040503050406030204" pitchFamily="18" charset="0"/>
                          </a:rPr>
                          <m:t>0,1</m:t>
                        </m:r>
                      </m:e>
                    </m:d>
                    <m:r>
                      <a:rPr lang="en-US" sz="1800" b="0" i="0" smtClean="0">
                        <a:latin typeface="Cambria Math" panose="02040503050406030204" pitchFamily="18" charset="0"/>
                      </a:rPr>
                      <m:t>:</m:t>
                    </m:r>
                  </m:oMath>
                </a14:m>
                <a:endParaRPr lang="en-US" sz="1800" b="0" dirty="0"/>
              </a:p>
              <a:p>
                <a:pPr lvl="1">
                  <a:lnSpc>
                    <a:spcPct val="120000"/>
                  </a:lnSpc>
                </a:pPr>
                <a:r>
                  <a:rPr lang="en-US" sz="1800" i="1" dirty="0"/>
                  <a:t>share of current innovation adopted within a commitment period</a:t>
                </a:r>
                <a:r>
                  <a:rPr lang="en-US" sz="1800" dirty="0"/>
                  <a:t>.</a:t>
                </a:r>
              </a:p>
              <a:p>
                <a:pPr lvl="1">
                  <a:lnSpc>
                    <a:spcPct val="120000"/>
                  </a:lnSpc>
                  <a:spcAft>
                    <a:spcPts val="600"/>
                  </a:spcAft>
                </a:pPr>
                <a:r>
                  <a:rPr lang="en-US" sz="1800" dirty="0"/>
                  <a:t>If  </a:t>
                </a:r>
                <a14:m>
                  <m:oMath xmlns:m="http://schemas.openxmlformats.org/officeDocument/2006/math">
                    <m:r>
                      <a:rPr lang="en-US" sz="1800" i="1">
                        <a:latin typeface="Cambria Math" panose="02040503050406030204" pitchFamily="18" charset="0"/>
                      </a:rPr>
                      <m:t>𝛼</m:t>
                    </m:r>
                    <m:r>
                      <a:rPr lang="en-US" sz="1800" i="1">
                        <a:latin typeface="Cambria Math" panose="02040503050406030204" pitchFamily="18" charset="0"/>
                      </a:rPr>
                      <m:t>=1</m:t>
                    </m:r>
                  </m:oMath>
                </a14:m>
                <a:r>
                  <a:rPr lang="en-US" sz="1800" dirty="0"/>
                  <a:t> immediate full adoption</a:t>
                </a:r>
              </a:p>
              <a:p>
                <a:pPr>
                  <a:lnSpc>
                    <a:spcPct val="120000"/>
                  </a:lnSpc>
                  <a:spcAft>
                    <a:spcPts val="600"/>
                  </a:spcAft>
                </a:pPr>
                <a:r>
                  <a:rPr lang="en-US" sz="1800" dirty="0"/>
                  <a:t>Regressing US BAU emissions pre 2010 on green (triadic) patents</a:t>
                </a:r>
              </a:p>
              <a:p>
                <a:pPr lvl="1"/>
                <a:r>
                  <a:rPr lang="en-US" sz="1800" dirty="0"/>
                  <a:t>Results in </a:t>
                </a:r>
                <a:r>
                  <a:rPr lang="el-GR" sz="1800" dirty="0">
                    <a:solidFill>
                      <a:schemeClr val="accent2"/>
                    </a:solidFill>
                  </a:rPr>
                  <a:t>α</a:t>
                </a:r>
                <a:r>
                  <a:rPr lang="en-US" sz="1800" dirty="0">
                    <a:solidFill>
                      <a:schemeClr val="accent2"/>
                    </a:solidFill>
                    <a:latin typeface="Times New Roman" panose="02020603050405020304" pitchFamily="18" charset="0"/>
                    <a:cs typeface="Times New Roman" panose="02020603050405020304" pitchFamily="18" charset="0"/>
                  </a:rPr>
                  <a:t>≈ </a:t>
                </a:r>
                <a:r>
                  <a:rPr lang="en-US" sz="1800" dirty="0">
                    <a:solidFill>
                      <a:schemeClr val="accent2"/>
                    </a:solidFill>
                  </a:rPr>
                  <a:t>0.3  </a:t>
                </a:r>
                <a:r>
                  <a:rPr lang="en-US" sz="1800" dirty="0"/>
                  <a:t>for a </a:t>
                </a:r>
                <a:r>
                  <a:rPr lang="en-US" sz="1800" dirty="0">
                    <a:solidFill>
                      <a:schemeClr val="accent2"/>
                    </a:solidFill>
                  </a:rPr>
                  <a:t>5 year commitment period</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2999"/>
                <a:ext cx="8686800" cy="5181601"/>
              </a:xfrm>
              <a:blipFill>
                <a:blip r:embed="rId3"/>
                <a:stretch>
                  <a:fillRect l="-585"/>
                </a:stretch>
              </a:blipFill>
            </p:spPr>
            <p:txBody>
              <a:bodyPr/>
              <a:lstStyle/>
              <a:p>
                <a:r>
                  <a:rPr lang="en-US">
                    <a:noFill/>
                  </a:rPr>
                  <a:t> </a:t>
                </a:r>
              </a:p>
            </p:txBody>
          </p:sp>
        </mc:Fallback>
      </mc:AlternateContent>
      <p:sp>
        <p:nvSpPr>
          <p:cNvPr id="15" name="Title 1"/>
          <p:cNvSpPr>
            <a:spLocks noGrp="1"/>
          </p:cNvSpPr>
          <p:nvPr>
            <p:ph type="title"/>
          </p:nvPr>
        </p:nvSpPr>
        <p:spPr>
          <a:xfrm>
            <a:off x="457200" y="533400"/>
            <a:ext cx="8229600" cy="438912"/>
          </a:xfrm>
        </p:spPr>
        <p:txBody>
          <a:bodyPr/>
          <a:lstStyle/>
          <a:p>
            <a:r>
              <a:rPr lang="en-US" dirty="0"/>
              <a:t>II.2 - Dynamic World: Linear Quadratic Model</a:t>
            </a:r>
          </a:p>
        </p:txBody>
      </p:sp>
      <p:sp>
        <p:nvSpPr>
          <p:cNvPr id="2" name="Date Placeholder 1"/>
          <p:cNvSpPr>
            <a:spLocks noGrp="1"/>
          </p:cNvSpPr>
          <p:nvPr>
            <p:ph type="dt" sz="half" idx="10"/>
          </p:nvPr>
        </p:nvSpPr>
        <p:spPr/>
        <p:txBody>
          <a:bodyPr/>
          <a:lstStyle/>
          <a:p>
            <a:r>
              <a:rPr lang="en-US"/>
              <a:t>Smart Cap</a:t>
            </a:r>
            <a:endParaRPr lang="en-US" dirty="0"/>
          </a:p>
        </p:txBody>
      </p:sp>
      <p:sp>
        <p:nvSpPr>
          <p:cNvPr id="11" name="Slide Number Placeholder 10"/>
          <p:cNvSpPr>
            <a:spLocks noGrp="1"/>
          </p:cNvSpPr>
          <p:nvPr>
            <p:ph type="sldNum" sz="quarter" idx="4"/>
          </p:nvPr>
        </p:nvSpPr>
        <p:spPr/>
        <p:txBody>
          <a:bodyPr/>
          <a:lstStyle/>
          <a:p>
            <a:fld id="{54684863-ADF7-4CCE-8C45-7D8CD5ED6937}" type="slidenum">
              <a:rPr lang="en-US" smtClean="0"/>
              <a:pPr/>
              <a:t>18</a:t>
            </a:fld>
            <a:endParaRPr lang="en-US" dirty="0"/>
          </a:p>
        </p:txBody>
      </p:sp>
      <p:sp>
        <p:nvSpPr>
          <p:cNvPr id="5" name="Footer Placeholder 4">
            <a:extLst>
              <a:ext uri="{FF2B5EF4-FFF2-40B4-BE49-F238E27FC236}">
                <a16:creationId xmlns:a16="http://schemas.microsoft.com/office/drawing/2014/main" id="{6E1FD9B4-F3E9-9A19-2631-BD9EC6EE99C0}"/>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3221247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II.2 - Dynamic World: Theoretical Results Smart Tax</a:t>
            </a:r>
          </a:p>
        </p:txBody>
      </p:sp>
      <p:sp>
        <p:nvSpPr>
          <p:cNvPr id="3" name="Content Placeholder 2"/>
          <p:cNvSpPr>
            <a:spLocks noGrp="1"/>
          </p:cNvSpPr>
          <p:nvPr>
            <p:ph idx="1"/>
          </p:nvPr>
        </p:nvSpPr>
        <p:spPr>
          <a:xfrm>
            <a:off x="457200" y="1143000"/>
            <a:ext cx="8458200" cy="5181600"/>
          </a:xfrm>
        </p:spPr>
        <p:txBody>
          <a:bodyPr>
            <a:noAutofit/>
          </a:bodyPr>
          <a:lstStyle/>
          <a:p>
            <a:pPr marL="0" indent="0">
              <a:buNone/>
            </a:pPr>
            <a:r>
              <a:rPr lang="en-US" sz="1600" i="1" dirty="0"/>
              <a:t>Assumption: </a:t>
            </a:r>
            <a:r>
              <a:rPr lang="en-US" sz="1600" dirty="0"/>
              <a:t>Convex damages (positive slope of MD curve) </a:t>
            </a:r>
            <a:br>
              <a:rPr lang="en-US" sz="1600" dirty="0"/>
            </a:br>
            <a:r>
              <a:rPr lang="en-US" sz="1600" dirty="0"/>
              <a:t>                     and positive technology persistence </a:t>
            </a:r>
          </a:p>
          <a:p>
            <a:pPr marL="0" indent="0">
              <a:buNone/>
            </a:pPr>
            <a:r>
              <a:rPr lang="en-US" sz="1600" i="1" dirty="0"/>
              <a:t>Proposition 1</a:t>
            </a:r>
            <a:r>
              <a:rPr lang="en-US" sz="1600" dirty="0"/>
              <a:t>: Under immediate full adoption of technological innovation (</a:t>
            </a:r>
            <a:r>
              <a:rPr lang="en-US" sz="1600" dirty="0">
                <a:solidFill>
                  <a:schemeClr val="accent2"/>
                </a:solidFill>
                <a:latin typeface="Arial" panose="020B0604020202020204" pitchFamily="34" charset="0"/>
                <a:cs typeface="Arial" panose="020B0604020202020204" pitchFamily="34" charset="0"/>
                <a:sym typeface="Mathematica1" panose="05000502060100000001" pitchFamily="2" charset="2"/>
              </a:rPr>
              <a:t>α</a:t>
            </a:r>
            <a:r>
              <a:rPr lang="en-US" sz="1600" dirty="0">
                <a:solidFill>
                  <a:schemeClr val="accent2"/>
                </a:solidFill>
                <a:sym typeface="Mathematica1" panose="05000502060100000001" pitchFamily="2" charset="2"/>
              </a:rPr>
              <a:t>=1</a:t>
            </a:r>
            <a:r>
              <a:rPr lang="en-US" sz="1600" dirty="0"/>
              <a:t>)</a:t>
            </a:r>
          </a:p>
          <a:p>
            <a:r>
              <a:rPr lang="en-US" sz="1600" dirty="0"/>
              <a:t>the </a:t>
            </a:r>
            <a:r>
              <a:rPr lang="en-US" sz="1600" dirty="0">
                <a:solidFill>
                  <a:schemeClr val="accent2"/>
                </a:solidFill>
              </a:rPr>
              <a:t>smart tax always </a:t>
            </a:r>
            <a:r>
              <a:rPr lang="en-US" sz="1600" dirty="0"/>
              <a:t>has a </a:t>
            </a:r>
            <a:r>
              <a:rPr lang="en-US" sz="1600" dirty="0">
                <a:solidFill>
                  <a:schemeClr val="accent2"/>
                </a:solidFill>
              </a:rPr>
              <a:t>positive </a:t>
            </a:r>
            <a:r>
              <a:rPr lang="en-US" sz="1600" dirty="0"/>
              <a:t>slope</a:t>
            </a:r>
          </a:p>
          <a:p>
            <a:r>
              <a:rPr lang="en-US" sz="1600" dirty="0"/>
              <a:t>the smart tax increases </a:t>
            </a:r>
            <a:r>
              <a:rPr lang="en-US" sz="1600" dirty="0">
                <a:solidFill>
                  <a:schemeClr val="accent2"/>
                </a:solidFill>
              </a:rPr>
              <a:t>more steeply</a:t>
            </a:r>
            <a:r>
              <a:rPr lang="en-US" sz="1600" dirty="0">
                <a:solidFill>
                  <a:schemeClr val="tx2"/>
                </a:solidFill>
              </a:rPr>
              <a:t> </a:t>
            </a:r>
            <a:r>
              <a:rPr lang="en-US" sz="1600" dirty="0"/>
              <a:t>in present emissions </a:t>
            </a:r>
            <a:br>
              <a:rPr lang="en-US" sz="1600" dirty="0"/>
            </a:br>
            <a:r>
              <a:rPr lang="en-US" sz="1600" dirty="0">
                <a:solidFill>
                  <a:schemeClr val="accent2"/>
                </a:solidFill>
              </a:rPr>
              <a:t>than the SCC  </a:t>
            </a:r>
            <a:r>
              <a:rPr lang="en-US" sz="1600" dirty="0"/>
              <a:t>(SCC for any given shock realization)</a:t>
            </a:r>
            <a:br>
              <a:rPr lang="en-US" sz="1600" dirty="0"/>
            </a:br>
            <a:endParaRPr lang="en-US" sz="1600" dirty="0"/>
          </a:p>
          <a:p>
            <a:pPr marL="0" indent="0">
              <a:buNone/>
            </a:pPr>
            <a:r>
              <a:rPr lang="en-US" sz="1600" i="1" dirty="0"/>
              <a:t>Proposition 2</a:t>
            </a:r>
            <a:r>
              <a:rPr lang="en-US" sz="1600" dirty="0"/>
              <a:t> (</a:t>
            </a:r>
            <a:r>
              <a:rPr lang="en-US" sz="1600" dirty="0">
                <a:solidFill>
                  <a:schemeClr val="accent2"/>
                </a:solidFill>
              </a:rPr>
              <a:t>general </a:t>
            </a:r>
            <a:r>
              <a:rPr lang="en-US" sz="1600" dirty="0">
                <a:solidFill>
                  <a:schemeClr val="accent2"/>
                </a:solidFill>
                <a:latin typeface="Arial" panose="020B0604020202020204" pitchFamily="34" charset="0"/>
                <a:cs typeface="Arial" panose="020B0604020202020204" pitchFamily="34" charset="0"/>
                <a:sym typeface="Mathematica1" panose="05000502060100000001" pitchFamily="2" charset="2"/>
              </a:rPr>
              <a:t>α</a:t>
            </a:r>
            <a:r>
              <a:rPr lang="en-US" sz="1600" dirty="0">
                <a:sym typeface="Mathematica1" panose="05000502060100000001" pitchFamily="2" charset="2"/>
              </a:rPr>
              <a:t>): For any well-defined model specification</a:t>
            </a:r>
          </a:p>
          <a:p>
            <a:r>
              <a:rPr lang="en-US" sz="1600" dirty="0">
                <a:solidFill>
                  <a:schemeClr val="accent2"/>
                </a:solidFill>
                <a:sym typeface="Mathematica1" panose="05000502060100000001" pitchFamily="2" charset="2"/>
              </a:rPr>
              <a:t>exists </a:t>
            </a:r>
            <a:r>
              <a:rPr lang="en-US" sz="1600" dirty="0">
                <a:solidFill>
                  <a:schemeClr val="accent2"/>
                </a:solidFill>
                <a:latin typeface="Arial" panose="020B0604020202020204" pitchFamily="34" charset="0"/>
                <a:cs typeface="Arial" panose="020B0604020202020204" pitchFamily="34" charset="0"/>
                <a:sym typeface="Mathematica1" panose="05000502060100000001" pitchFamily="2" charset="2"/>
              </a:rPr>
              <a:t>α</a:t>
            </a:r>
            <a:r>
              <a:rPr lang="en-US" sz="1600" baseline="30000" dirty="0">
                <a:solidFill>
                  <a:schemeClr val="accent2"/>
                </a:solidFill>
                <a:sym typeface="Mathematica1" panose="05000502060100000001" pitchFamily="2" charset="2"/>
              </a:rPr>
              <a:t>crit</a:t>
            </a:r>
            <a:r>
              <a:rPr lang="en-US" sz="1600" dirty="0">
                <a:solidFill>
                  <a:schemeClr val="accent2"/>
                </a:solidFill>
                <a:sym typeface="Mathematica1" panose="05000502060100000001" pitchFamily="2" charset="2"/>
              </a:rPr>
              <a:t> </a:t>
            </a:r>
            <a:r>
              <a:rPr lang="en-US" sz="1600" dirty="0">
                <a:sym typeface="Mathematica1" panose="05000502060100000001" pitchFamily="2" charset="2"/>
              </a:rPr>
              <a:t>in (0,1) such that the slope of the </a:t>
            </a:r>
            <a:r>
              <a:rPr lang="en-US" sz="1600" dirty="0">
                <a:solidFill>
                  <a:schemeClr val="accent2"/>
                </a:solidFill>
                <a:sym typeface="Mathematica1" panose="05000502060100000001" pitchFamily="2" charset="2"/>
              </a:rPr>
              <a:t>smart tax is </a:t>
            </a:r>
          </a:p>
          <a:p>
            <a:pPr lvl="1"/>
            <a:r>
              <a:rPr lang="en-US" sz="1600" dirty="0">
                <a:sym typeface="Mathematica1" panose="05000502060100000001" pitchFamily="2" charset="2"/>
              </a:rPr>
              <a:t>vertical at α = α</a:t>
            </a:r>
            <a:r>
              <a:rPr lang="en-US" sz="1600" baseline="30000" dirty="0">
                <a:sym typeface="Mathematica1" panose="05000502060100000001" pitchFamily="2" charset="2"/>
              </a:rPr>
              <a:t>crit</a:t>
            </a:r>
            <a:r>
              <a:rPr lang="en-US" sz="1600" dirty="0">
                <a:sym typeface="Mathematica1" panose="05000502060100000001" pitchFamily="2" charset="2"/>
              </a:rPr>
              <a:t> -&gt; standard cap is first best </a:t>
            </a:r>
          </a:p>
          <a:p>
            <a:pPr lvl="1"/>
            <a:r>
              <a:rPr lang="en-US" sz="1600" dirty="0">
                <a:solidFill>
                  <a:schemeClr val="accent2"/>
                </a:solidFill>
                <a:sym typeface="Mathematica1" panose="05000502060100000001" pitchFamily="2" charset="2"/>
              </a:rPr>
              <a:t>positive for </a:t>
            </a:r>
            <a:r>
              <a:rPr lang="en-US" sz="1600" dirty="0">
                <a:solidFill>
                  <a:schemeClr val="accent2"/>
                </a:solidFill>
                <a:latin typeface="Arial" panose="020B0604020202020204" pitchFamily="34" charset="0"/>
                <a:cs typeface="Arial" panose="020B0604020202020204" pitchFamily="34" charset="0"/>
                <a:sym typeface="Mathematica1" panose="05000502060100000001" pitchFamily="2" charset="2"/>
              </a:rPr>
              <a:t>α &gt; α</a:t>
            </a:r>
            <a:r>
              <a:rPr lang="en-US" sz="1600" baseline="30000" dirty="0">
                <a:solidFill>
                  <a:schemeClr val="accent2"/>
                </a:solidFill>
                <a:sym typeface="Mathematica1" panose="05000502060100000001" pitchFamily="2" charset="2"/>
              </a:rPr>
              <a:t>crit</a:t>
            </a:r>
            <a:r>
              <a:rPr lang="en-US" sz="1600" dirty="0">
                <a:solidFill>
                  <a:schemeClr val="accent2"/>
                </a:solidFill>
                <a:sym typeface="Mathematica1" panose="05000502060100000001" pitchFamily="2" charset="2"/>
              </a:rPr>
              <a:t> and </a:t>
            </a:r>
            <a:r>
              <a:rPr lang="en-US" sz="1600" i="1" dirty="0">
                <a:solidFill>
                  <a:schemeClr val="accent2"/>
                </a:solidFill>
                <a:sym typeface="Mathematica1" panose="05000502060100000001" pitchFamily="2" charset="2"/>
              </a:rPr>
              <a:t>steeper than the slope of SCC</a:t>
            </a:r>
          </a:p>
          <a:p>
            <a:pPr lvl="1"/>
            <a:r>
              <a:rPr lang="en-US" sz="1600" dirty="0">
                <a:solidFill>
                  <a:schemeClr val="accent2"/>
                </a:solidFill>
                <a:sym typeface="Mathematica1" panose="05000502060100000001" pitchFamily="2" charset="2"/>
              </a:rPr>
              <a:t>negative for </a:t>
            </a:r>
            <a:r>
              <a:rPr lang="en-US" sz="1600" dirty="0">
                <a:solidFill>
                  <a:schemeClr val="accent2"/>
                </a:solidFill>
                <a:latin typeface="Arial" panose="020B0604020202020204" pitchFamily="34" charset="0"/>
                <a:cs typeface="Arial" panose="020B0604020202020204" pitchFamily="34" charset="0"/>
                <a:sym typeface="Mathematica1" panose="05000502060100000001" pitchFamily="2" charset="2"/>
              </a:rPr>
              <a:t>α &lt; α</a:t>
            </a:r>
            <a:r>
              <a:rPr lang="en-US" sz="1600" baseline="30000" dirty="0">
                <a:solidFill>
                  <a:schemeClr val="accent2"/>
                </a:solidFill>
                <a:sym typeface="Mathematica1" panose="05000502060100000001" pitchFamily="2" charset="2"/>
              </a:rPr>
              <a:t>crit</a:t>
            </a:r>
            <a:r>
              <a:rPr lang="en-US" sz="1600" dirty="0">
                <a:solidFill>
                  <a:schemeClr val="accent2"/>
                </a:solidFill>
                <a:sym typeface="Mathematica1" panose="05000502060100000001" pitchFamily="2" charset="2"/>
              </a:rPr>
              <a:t> .</a:t>
            </a:r>
          </a:p>
          <a:p>
            <a:pPr marL="27432" indent="0">
              <a:buNone/>
            </a:pPr>
            <a:r>
              <a:rPr lang="en-US" sz="1600" dirty="0">
                <a:sym typeface="Mathematica1" panose="05000502060100000001" pitchFamily="2" charset="2"/>
              </a:rPr>
              <a:t>Under mild conditions (see paper’s Proposition 2) and assuming a tâtonnement process:</a:t>
            </a:r>
          </a:p>
          <a:p>
            <a:pPr marL="27432" indent="0">
              <a:buNone/>
            </a:pPr>
            <a:r>
              <a:rPr lang="en-US" sz="1600" dirty="0">
                <a:sym typeface="Mathematica1" panose="05000502060100000001" pitchFamily="2" charset="2"/>
              </a:rPr>
              <a:t>The smart tax supports the optimal emission level as a </a:t>
            </a:r>
            <a:r>
              <a:rPr lang="en-US" sz="1600" dirty="0">
                <a:solidFill>
                  <a:schemeClr val="accent2"/>
                </a:solidFill>
                <a:sym typeface="Mathematica1" panose="05000502060100000001" pitchFamily="2" charset="2"/>
              </a:rPr>
              <a:t>globally stable competitive equilibrium</a:t>
            </a:r>
            <a:r>
              <a:rPr lang="en-US" sz="1600" dirty="0">
                <a:sym typeface="Mathematica1" panose="05000502060100000001" pitchFamily="2" charset="2"/>
              </a:rPr>
              <a:t>.</a:t>
            </a:r>
          </a:p>
          <a:p>
            <a:pPr marL="27432" indent="0">
              <a:buNone/>
            </a:pPr>
            <a:endParaRPr lang="en-US" sz="1600" dirty="0">
              <a:solidFill>
                <a:schemeClr val="accent2"/>
              </a:solidFill>
              <a:sym typeface="Mathematica1" panose="05000502060100000001" pitchFamily="2" charset="2"/>
            </a:endParaRPr>
          </a:p>
        </p:txBody>
      </p:sp>
      <p:sp>
        <p:nvSpPr>
          <p:cNvPr id="4" name="Date Placeholder 3"/>
          <p:cNvSpPr>
            <a:spLocks noGrp="1"/>
          </p:cNvSpPr>
          <p:nvPr>
            <p:ph type="dt" sz="half" idx="10"/>
          </p:nvPr>
        </p:nvSpPr>
        <p:spPr/>
        <p:txBody>
          <a:bodyPr/>
          <a:lstStyle/>
          <a:p>
            <a:r>
              <a:rPr lang="en-US"/>
              <a:t>Smart Cap</a:t>
            </a:r>
            <a:endParaRPr lang="en-US" dirty="0"/>
          </a:p>
        </p:txBody>
      </p:sp>
      <p:sp>
        <p:nvSpPr>
          <p:cNvPr id="8" name="Slide Number Placeholder 7"/>
          <p:cNvSpPr>
            <a:spLocks noGrp="1"/>
          </p:cNvSpPr>
          <p:nvPr>
            <p:ph type="sldNum" sz="quarter" idx="4"/>
          </p:nvPr>
        </p:nvSpPr>
        <p:spPr/>
        <p:txBody>
          <a:bodyPr/>
          <a:lstStyle/>
          <a:p>
            <a:fld id="{54684863-ADF7-4CCE-8C45-7D8CD5ED6937}" type="slidenum">
              <a:rPr lang="en-US" smtClean="0"/>
              <a:pPr/>
              <a:t>19</a:t>
            </a:fld>
            <a:endParaRPr lang="en-US" dirty="0"/>
          </a:p>
        </p:txBody>
      </p:sp>
      <p:sp>
        <p:nvSpPr>
          <p:cNvPr id="6" name="Footer Placeholder 5">
            <a:extLst>
              <a:ext uri="{FF2B5EF4-FFF2-40B4-BE49-F238E27FC236}">
                <a16:creationId xmlns:a16="http://schemas.microsoft.com/office/drawing/2014/main" id="{2E655B09-E0D3-15A6-7F4D-05919C776253}"/>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2804733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572"/>
            <a:ext cx="8229600" cy="438912"/>
          </a:xfrm>
        </p:spPr>
        <p:txBody>
          <a:bodyPr>
            <a:normAutofit fontScale="90000"/>
          </a:bodyPr>
          <a:lstStyle/>
          <a:p>
            <a:br>
              <a:rPr lang="en-US" dirty="0"/>
            </a:br>
            <a:r>
              <a:rPr lang="en-US" dirty="0"/>
              <a:t>Background: CO2 Regulation</a:t>
            </a:r>
          </a:p>
        </p:txBody>
      </p:sp>
      <p:sp>
        <p:nvSpPr>
          <p:cNvPr id="3" name="Content Placeholder 2"/>
          <p:cNvSpPr>
            <a:spLocks noGrp="1"/>
          </p:cNvSpPr>
          <p:nvPr>
            <p:ph idx="1"/>
          </p:nvPr>
        </p:nvSpPr>
        <p:spPr>
          <a:xfrm>
            <a:off x="381000" y="1143000"/>
            <a:ext cx="8305800" cy="5181600"/>
          </a:xfrm>
        </p:spPr>
        <p:txBody>
          <a:bodyPr>
            <a:noAutofit/>
          </a:bodyPr>
          <a:lstStyle/>
          <a:p>
            <a:pPr marL="0" indent="0">
              <a:buNone/>
            </a:pPr>
            <a:r>
              <a:rPr lang="en-US" sz="1600" b="1" i="0" dirty="0">
                <a:effectLst/>
              </a:rPr>
              <a:t>By 2023</a:t>
            </a:r>
            <a:endParaRPr lang="en-US" sz="1600" b="1" dirty="0"/>
          </a:p>
          <a:p>
            <a:r>
              <a:rPr lang="en-US" sz="1600" b="0" i="0" dirty="0">
                <a:effectLst/>
              </a:rPr>
              <a:t>47 national jurisdictions regulate </a:t>
            </a:r>
          </a:p>
          <a:p>
            <a:r>
              <a:rPr lang="en-US" sz="1600" b="0" i="0" dirty="0">
                <a:effectLst/>
              </a:rPr>
              <a:t>over 23% of global greenhouse gas emissions by either a</a:t>
            </a:r>
          </a:p>
          <a:p>
            <a:r>
              <a:rPr lang="en-US" sz="1600" b="1" dirty="0"/>
              <a:t>carbon tax</a:t>
            </a:r>
            <a:r>
              <a:rPr lang="en-US" sz="1600" dirty="0"/>
              <a:t> (price regulation) or a</a:t>
            </a:r>
          </a:p>
          <a:p>
            <a:r>
              <a:rPr lang="en-US" sz="1600" b="1" dirty="0"/>
              <a:t>cap and trade system </a:t>
            </a:r>
            <a:r>
              <a:rPr lang="en-US" sz="1600" dirty="0"/>
              <a:t>(quantity regulation with certificate trading)</a:t>
            </a:r>
          </a:p>
          <a:p>
            <a:pPr marL="0" indent="0">
              <a:buNone/>
            </a:pPr>
            <a:r>
              <a:rPr lang="en-US" sz="1600" b="0" i="0" dirty="0">
                <a:effectLst/>
              </a:rPr>
              <a:t>(World Bank’s Carbon Pricing Dashboard 2023)</a:t>
            </a:r>
            <a:endParaRPr lang="en-US" sz="1600" dirty="0"/>
          </a:p>
          <a:p>
            <a:pPr marL="0" indent="0">
              <a:buNone/>
            </a:pPr>
            <a:endParaRPr lang="en-US" sz="1600" dirty="0"/>
          </a:p>
          <a:p>
            <a:pPr marL="0" indent="0">
              <a:buNone/>
            </a:pPr>
            <a:r>
              <a:rPr lang="en-US" sz="1600" b="1" dirty="0"/>
              <a:t>Following the Paris Agreement </a:t>
            </a:r>
          </a:p>
          <a:p>
            <a:r>
              <a:rPr lang="en-US" sz="1600" b="1" dirty="0"/>
              <a:t>88 countries </a:t>
            </a:r>
            <a:r>
              <a:rPr lang="en-US" sz="1600" dirty="0"/>
              <a:t>consider/are in train of implementing either a tax or a cap and trade</a:t>
            </a:r>
            <a:br>
              <a:rPr lang="en-US" sz="1600" dirty="0"/>
            </a:br>
            <a:endParaRPr lang="en-US" sz="1600" dirty="0"/>
          </a:p>
          <a:p>
            <a:pPr marL="0" indent="0">
              <a:buNone/>
            </a:pPr>
            <a:r>
              <a:rPr lang="en-US" sz="1600" b="1" dirty="0"/>
              <a:t>At 2022 carbon prices</a:t>
            </a:r>
          </a:p>
          <a:p>
            <a:r>
              <a:rPr lang="en-US" sz="1600" dirty="0"/>
              <a:t>the European Emissions Trading System (ETS) has an annual market value of </a:t>
            </a:r>
          </a:p>
          <a:p>
            <a:r>
              <a:rPr lang="en-US" sz="1600" dirty="0"/>
              <a:t>around 150 billion USD, more than double its 2021 value </a:t>
            </a:r>
          </a:p>
        </p:txBody>
      </p:sp>
      <p:sp>
        <p:nvSpPr>
          <p:cNvPr id="5" name="Date Placeholder 4"/>
          <p:cNvSpPr>
            <a:spLocks noGrp="1"/>
          </p:cNvSpPr>
          <p:nvPr>
            <p:ph type="dt" sz="half" idx="10"/>
          </p:nvPr>
        </p:nvSpPr>
        <p:spPr/>
        <p:txBody>
          <a:bodyPr/>
          <a:lstStyle/>
          <a:p>
            <a:r>
              <a:rPr lang="en-US"/>
              <a:t>Smart Cap</a:t>
            </a:r>
            <a:endParaRPr lang="en-US" dirty="0"/>
          </a:p>
        </p:txBody>
      </p:sp>
      <p:sp>
        <p:nvSpPr>
          <p:cNvPr id="7" name="Slide Number Placeholder 6"/>
          <p:cNvSpPr>
            <a:spLocks noGrp="1"/>
          </p:cNvSpPr>
          <p:nvPr>
            <p:ph type="sldNum" sz="quarter" idx="4"/>
          </p:nvPr>
        </p:nvSpPr>
        <p:spPr/>
        <p:txBody>
          <a:bodyPr/>
          <a:lstStyle/>
          <a:p>
            <a:fld id="{54684863-ADF7-4CCE-8C45-7D8CD5ED6937}" type="slidenum">
              <a:rPr lang="en-US" smtClean="0"/>
              <a:pPr/>
              <a:t>2</a:t>
            </a:fld>
            <a:endParaRPr lang="en-US" dirty="0"/>
          </a:p>
        </p:txBody>
      </p:sp>
      <p:sp>
        <p:nvSpPr>
          <p:cNvPr id="6" name="Footer Placeholder 5">
            <a:extLst>
              <a:ext uri="{FF2B5EF4-FFF2-40B4-BE49-F238E27FC236}">
                <a16:creationId xmlns:a16="http://schemas.microsoft.com/office/drawing/2014/main" id="{3C1E77C7-39C7-6208-230F-BA40927F17BA}"/>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21257695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II.2 - Dynamic World: Theoretical Results</a:t>
            </a:r>
          </a:p>
        </p:txBody>
      </p:sp>
      <p:sp>
        <p:nvSpPr>
          <p:cNvPr id="3" name="Content Placeholder 2"/>
          <p:cNvSpPr>
            <a:spLocks noGrp="1"/>
          </p:cNvSpPr>
          <p:nvPr>
            <p:ph idx="1"/>
          </p:nvPr>
        </p:nvSpPr>
        <p:spPr>
          <a:xfrm>
            <a:off x="457200" y="1143000"/>
            <a:ext cx="8458200" cy="5181600"/>
          </a:xfrm>
        </p:spPr>
        <p:txBody>
          <a:bodyPr>
            <a:normAutofit/>
          </a:bodyPr>
          <a:lstStyle/>
          <a:p>
            <a:pPr marL="0" indent="0">
              <a:buNone/>
            </a:pPr>
            <a:r>
              <a:rPr lang="en-US" sz="1600" i="1" dirty="0"/>
              <a:t>Proposition 4</a:t>
            </a:r>
            <a:r>
              <a:rPr lang="en-US" sz="1600" dirty="0"/>
              <a:t> </a:t>
            </a:r>
            <a:r>
              <a:rPr lang="en-US" sz="1600" i="1" dirty="0"/>
              <a:t>(Smart Cap) </a:t>
            </a:r>
            <a:r>
              <a:rPr lang="en-US" sz="1600" dirty="0">
                <a:sym typeface="Mathematica1" panose="05000502060100000001" pitchFamily="2" charset="2"/>
              </a:rPr>
              <a:t>: </a:t>
            </a:r>
          </a:p>
          <a:p>
            <a:pPr marL="457200" indent="-457200">
              <a:buFont typeface="+mj-lt"/>
              <a:buAutoNum type="arabicPeriod"/>
            </a:pPr>
            <a:r>
              <a:rPr lang="en-US" sz="1600" dirty="0">
                <a:sym typeface="Mathematica1" panose="05000502060100000001" pitchFamily="2" charset="2"/>
              </a:rPr>
              <a:t>If </a:t>
            </a:r>
            <a:r>
              <a:rPr lang="en-US" sz="1600" dirty="0">
                <a:solidFill>
                  <a:schemeClr val="accent2"/>
                </a:solidFill>
                <a:sym typeface="Mathematica1" panose="05000502060100000001" pitchFamily="2" charset="2"/>
              </a:rPr>
              <a:t>α &gt; α</a:t>
            </a:r>
            <a:r>
              <a:rPr lang="en-US" sz="1600" baseline="30000" dirty="0">
                <a:solidFill>
                  <a:schemeClr val="accent2"/>
                </a:solidFill>
                <a:sym typeface="Mathematica1" panose="05000502060100000001" pitchFamily="2" charset="2"/>
              </a:rPr>
              <a:t>crit</a:t>
            </a:r>
            <a:r>
              <a:rPr lang="en-US" sz="1600" dirty="0">
                <a:sym typeface="Mathematica1" panose="05000502060100000001" pitchFamily="2" charset="2"/>
              </a:rPr>
              <a:t> (smart tax has positive slope), then </a:t>
            </a:r>
            <a:br>
              <a:rPr lang="en-US" sz="1600" dirty="0">
                <a:sym typeface="Mathematica1" panose="05000502060100000001" pitchFamily="2" charset="2"/>
              </a:rPr>
            </a:br>
            <a:br>
              <a:rPr lang="en-US" sz="800" dirty="0">
                <a:sym typeface="Mathematica1" panose="05000502060100000001" pitchFamily="2" charset="2"/>
              </a:rPr>
            </a:br>
            <a:r>
              <a:rPr lang="en-US" sz="1600" dirty="0">
                <a:sym typeface="Mathematica1" panose="05000502060100000001" pitchFamily="2" charset="2"/>
              </a:rPr>
              <a:t>the </a:t>
            </a:r>
            <a:r>
              <a:rPr lang="en-US" sz="1600" dirty="0">
                <a:solidFill>
                  <a:schemeClr val="accent2"/>
                </a:solidFill>
                <a:sym typeface="Mathematica1" panose="05000502060100000001" pitchFamily="2" charset="2"/>
              </a:rPr>
              <a:t>conversion function</a:t>
            </a:r>
            <a:r>
              <a:rPr lang="en-US" sz="1600" dirty="0">
                <a:sym typeface="Mathematica1" panose="05000502060100000001" pitchFamily="2" charset="2"/>
              </a:rPr>
              <a:t> (formula see paper) implements the </a:t>
            </a:r>
            <a:br>
              <a:rPr lang="en-US" sz="1600" dirty="0">
                <a:sym typeface="Mathematica1" panose="05000502060100000001" pitchFamily="2" charset="2"/>
              </a:rPr>
            </a:br>
            <a:r>
              <a:rPr lang="en-US" sz="1600" dirty="0">
                <a:solidFill>
                  <a:schemeClr val="accent2"/>
                </a:solidFill>
                <a:sym typeface="Mathematica1" panose="05000502060100000001" pitchFamily="2" charset="2"/>
              </a:rPr>
              <a:t>first-best emission level as a stable competitive equilibrium</a:t>
            </a:r>
            <a:r>
              <a:rPr lang="en-US" sz="1600" dirty="0">
                <a:sym typeface="Mathematica1" panose="05000502060100000001" pitchFamily="2" charset="2"/>
              </a:rPr>
              <a:t>. </a:t>
            </a:r>
            <a:br>
              <a:rPr lang="en-US" sz="1600" dirty="0">
                <a:sym typeface="Mathematica1" panose="05000502060100000001" pitchFamily="2" charset="2"/>
              </a:rPr>
            </a:br>
            <a:r>
              <a:rPr lang="en-US" sz="1600" dirty="0">
                <a:sym typeface="Mathematica1" panose="05000502060100000001" pitchFamily="2" charset="2"/>
              </a:rPr>
              <a:t>The redemption function </a:t>
            </a:r>
            <a:r>
              <a:rPr lang="en-US" sz="1600" dirty="0">
                <a:solidFill>
                  <a:schemeClr val="accent2"/>
                </a:solidFill>
                <a:sym typeface="Mathematica1" panose="05000502060100000001" pitchFamily="2" charset="2"/>
              </a:rPr>
              <a:t>increases in the certificate price</a:t>
            </a:r>
            <a:r>
              <a:rPr lang="en-US" sz="1600" dirty="0">
                <a:sym typeface="Mathematica1" panose="05000502060100000001" pitchFamily="2" charset="2"/>
              </a:rPr>
              <a:t>. </a:t>
            </a:r>
          </a:p>
          <a:p>
            <a:pPr marL="457200" indent="-457200">
              <a:buFont typeface="+mj-lt"/>
              <a:buAutoNum type="arabicPeriod"/>
            </a:pPr>
            <a:r>
              <a:rPr lang="en-US" sz="1600" dirty="0">
                <a:sym typeface="Mathematica1" panose="05000502060100000001" pitchFamily="2" charset="2"/>
              </a:rPr>
              <a:t>If </a:t>
            </a:r>
            <a:r>
              <a:rPr lang="en-US" sz="1600" dirty="0">
                <a:solidFill>
                  <a:schemeClr val="accent2"/>
                </a:solidFill>
                <a:sym typeface="Mathematica1" panose="05000502060100000001" pitchFamily="2" charset="2"/>
              </a:rPr>
              <a:t>α &lt; α</a:t>
            </a:r>
            <a:r>
              <a:rPr lang="en-US" sz="1600" baseline="30000" dirty="0">
                <a:solidFill>
                  <a:schemeClr val="accent2"/>
                </a:solidFill>
                <a:sym typeface="Mathematica1" panose="05000502060100000001" pitchFamily="2" charset="2"/>
              </a:rPr>
              <a:t>crit</a:t>
            </a:r>
            <a:r>
              <a:rPr lang="en-US" sz="1600" dirty="0">
                <a:sym typeface="Mathematica1" panose="05000502060100000001" pitchFamily="2" charset="2"/>
              </a:rPr>
              <a:t> (smart tax has negative slope), then </a:t>
            </a:r>
            <a:br>
              <a:rPr lang="en-US" sz="1600" dirty="0">
                <a:sym typeface="Mathematica1" panose="05000502060100000001" pitchFamily="2" charset="2"/>
              </a:rPr>
            </a:br>
            <a:br>
              <a:rPr lang="en-US" sz="800" dirty="0">
                <a:sym typeface="Mathematica1" panose="05000502060100000001" pitchFamily="2" charset="2"/>
              </a:rPr>
            </a:br>
            <a:r>
              <a:rPr lang="en-US" sz="1600" dirty="0">
                <a:sym typeface="Mathematica1" panose="05000502060100000001" pitchFamily="2" charset="2"/>
              </a:rPr>
              <a:t>the </a:t>
            </a:r>
            <a:r>
              <a:rPr lang="en-US" sz="1600" dirty="0">
                <a:solidFill>
                  <a:schemeClr val="accent2"/>
                </a:solidFill>
                <a:sym typeface="Mathematica1" panose="05000502060100000001" pitchFamily="2" charset="2"/>
              </a:rPr>
              <a:t>conversion function </a:t>
            </a:r>
            <a:r>
              <a:rPr lang="en-US" sz="1600" dirty="0">
                <a:sym typeface="Mathematica1" panose="05000502060100000001" pitchFamily="2" charset="2"/>
              </a:rPr>
              <a:t>(formula see paper) implements the </a:t>
            </a:r>
            <a:br>
              <a:rPr lang="en-US" sz="1600" dirty="0">
                <a:sym typeface="Mathematica1" panose="05000502060100000001" pitchFamily="2" charset="2"/>
              </a:rPr>
            </a:br>
            <a:r>
              <a:rPr lang="en-US" sz="1600" dirty="0">
                <a:sym typeface="Mathematica1" panose="05000502060100000001" pitchFamily="2" charset="2"/>
              </a:rPr>
              <a:t>first-best emission level as a stable competitive equilibrium on a limited domain. The redemption function </a:t>
            </a:r>
            <a:r>
              <a:rPr lang="en-US" sz="1600" dirty="0">
                <a:solidFill>
                  <a:schemeClr val="accent2"/>
                </a:solidFill>
                <a:sym typeface="Mathematica1" panose="05000502060100000001" pitchFamily="2" charset="2"/>
              </a:rPr>
              <a:t>falls in the certificate price</a:t>
            </a:r>
            <a:r>
              <a:rPr lang="en-US" sz="1600" dirty="0">
                <a:sym typeface="Mathematica1" panose="05000502060100000001" pitchFamily="2" charset="2"/>
              </a:rPr>
              <a:t>. </a:t>
            </a:r>
          </a:p>
          <a:p>
            <a:pPr marL="0" indent="0">
              <a:buNone/>
            </a:pPr>
            <a:r>
              <a:rPr lang="en-US" sz="1600" dirty="0"/>
              <a:t>More generally, the smart cap is stable if the smart tax is increasing in emissions, and it is stable if the smart cap is decreasing in the certificate price (Proposition 2).</a:t>
            </a:r>
            <a:br>
              <a:rPr lang="en-US" sz="1600" dirty="0"/>
            </a:br>
            <a:endParaRPr lang="en-US" sz="1600" dirty="0">
              <a:sym typeface="Mathematica1" panose="05000502060100000001" pitchFamily="2" charset="2"/>
            </a:endParaRPr>
          </a:p>
          <a:p>
            <a:pPr marL="0" indent="0">
              <a:buNone/>
            </a:pPr>
            <a:r>
              <a:rPr lang="en-US" sz="1600" i="1" dirty="0"/>
              <a:t>Proposition 5 (Extension of Weitzman’s ranking criterion to stock pollutants) </a:t>
            </a:r>
            <a:r>
              <a:rPr lang="en-US" sz="1600" dirty="0"/>
              <a:t>: </a:t>
            </a:r>
          </a:p>
          <a:p>
            <a:pPr marL="0" indent="0">
              <a:buNone/>
            </a:pPr>
            <a:r>
              <a:rPr lang="en-US" sz="1600" dirty="0"/>
              <a:t>With stock pollutants, (standard) </a:t>
            </a:r>
            <a:r>
              <a:rPr lang="en-US" sz="1600" dirty="0">
                <a:solidFill>
                  <a:schemeClr val="accent2"/>
                </a:solidFill>
              </a:rPr>
              <a:t>taxes welfare-dominate </a:t>
            </a:r>
            <a:r>
              <a:rPr lang="en-US" sz="1600" dirty="0"/>
              <a:t>(standard)</a:t>
            </a:r>
            <a:br>
              <a:rPr lang="en-US" sz="1600" dirty="0"/>
            </a:br>
            <a:r>
              <a:rPr lang="en-US" sz="1600" dirty="0"/>
              <a:t>quotas if and only if the </a:t>
            </a:r>
            <a:r>
              <a:rPr lang="en-US" sz="1600" dirty="0">
                <a:solidFill>
                  <a:schemeClr val="accent2"/>
                </a:solidFill>
              </a:rPr>
              <a:t>slope of the smart tax</a:t>
            </a:r>
            <a:r>
              <a:rPr lang="el-GR" sz="1600" dirty="0">
                <a:solidFill>
                  <a:schemeClr val="accent2"/>
                </a:solidFill>
              </a:rPr>
              <a:t> </a:t>
            </a:r>
            <a:r>
              <a:rPr lang="en-US" sz="1600" dirty="0"/>
              <a:t>is </a:t>
            </a:r>
            <a:r>
              <a:rPr lang="en-US" sz="1600" dirty="0">
                <a:solidFill>
                  <a:schemeClr val="accent2"/>
                </a:solidFill>
              </a:rPr>
              <a:t>less</a:t>
            </a:r>
            <a:r>
              <a:rPr lang="en-US" sz="1600" dirty="0"/>
              <a:t> than the </a:t>
            </a:r>
            <a:r>
              <a:rPr lang="en-US" sz="1600" dirty="0">
                <a:solidFill>
                  <a:schemeClr val="accent2"/>
                </a:solidFill>
              </a:rPr>
              <a:t>slope of the marginal abatement cost</a:t>
            </a:r>
            <a:r>
              <a:rPr lang="en-US" sz="1600" dirty="0"/>
              <a:t>.</a:t>
            </a:r>
            <a:endParaRPr lang="en-US" sz="1600" dirty="0">
              <a:sym typeface="Mathematica1" panose="05000502060100000001" pitchFamily="2" charset="2"/>
            </a:endParaRPr>
          </a:p>
        </p:txBody>
      </p:sp>
      <p:sp>
        <p:nvSpPr>
          <p:cNvPr id="4" name="Date Placeholder 3"/>
          <p:cNvSpPr>
            <a:spLocks noGrp="1"/>
          </p:cNvSpPr>
          <p:nvPr>
            <p:ph type="dt" sz="half" idx="10"/>
          </p:nvPr>
        </p:nvSpPr>
        <p:spPr/>
        <p:txBody>
          <a:bodyPr/>
          <a:lstStyle/>
          <a:p>
            <a:r>
              <a:rPr lang="en-US"/>
              <a:t>Smart Cap</a:t>
            </a:r>
            <a:endParaRPr lang="en-US" dirty="0"/>
          </a:p>
        </p:txBody>
      </p:sp>
      <p:sp>
        <p:nvSpPr>
          <p:cNvPr id="8" name="Slide Number Placeholder 7"/>
          <p:cNvSpPr>
            <a:spLocks noGrp="1"/>
          </p:cNvSpPr>
          <p:nvPr>
            <p:ph type="sldNum" sz="quarter" idx="4"/>
          </p:nvPr>
        </p:nvSpPr>
        <p:spPr/>
        <p:txBody>
          <a:bodyPr/>
          <a:lstStyle/>
          <a:p>
            <a:fld id="{54684863-ADF7-4CCE-8C45-7D8CD5ED6937}" type="slidenum">
              <a:rPr lang="en-US" smtClean="0"/>
              <a:pPr/>
              <a:t>20</a:t>
            </a:fld>
            <a:endParaRPr lang="en-US" dirty="0"/>
          </a:p>
        </p:txBody>
      </p:sp>
      <p:sp>
        <p:nvSpPr>
          <p:cNvPr id="5" name="Footer Placeholder 4">
            <a:extLst>
              <a:ext uri="{FF2B5EF4-FFF2-40B4-BE49-F238E27FC236}">
                <a16:creationId xmlns:a16="http://schemas.microsoft.com/office/drawing/2014/main" id="{AE40013B-689D-620B-071B-021512F381AA}"/>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3462320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Quantification </a:t>
            </a:r>
          </a:p>
        </p:txBody>
      </p:sp>
      <p:sp>
        <p:nvSpPr>
          <p:cNvPr id="3" name="Content Placeholder 2"/>
          <p:cNvSpPr>
            <a:spLocks noGrp="1"/>
          </p:cNvSpPr>
          <p:nvPr>
            <p:ph idx="1"/>
          </p:nvPr>
        </p:nvSpPr>
        <p:spPr>
          <a:xfrm>
            <a:off x="457199" y="1143000"/>
            <a:ext cx="8544271" cy="5305778"/>
          </a:xfrm>
        </p:spPr>
        <p:txBody>
          <a:bodyPr>
            <a:normAutofit fontScale="77500" lnSpcReduction="20000"/>
          </a:bodyPr>
          <a:lstStyle/>
          <a:p>
            <a:pPr marL="0" indent="0">
              <a:buNone/>
            </a:pPr>
            <a:r>
              <a:rPr lang="en-US" dirty="0">
                <a:solidFill>
                  <a:schemeClr val="accent2"/>
                </a:solidFill>
              </a:rPr>
              <a:t>Climate</a:t>
            </a:r>
            <a:r>
              <a:rPr lang="en-US" dirty="0"/>
              <a:t>: we use the </a:t>
            </a:r>
            <a:r>
              <a:rPr lang="en-US" dirty="0">
                <a:solidFill>
                  <a:schemeClr val="accent2"/>
                </a:solidFill>
              </a:rPr>
              <a:t>TCRE</a:t>
            </a:r>
            <a:r>
              <a:rPr lang="en-US" dirty="0"/>
              <a:t> model:</a:t>
            </a:r>
          </a:p>
          <a:p>
            <a:r>
              <a:rPr lang="en-US" dirty="0"/>
              <a:t>Temperature is proportional to cumulative historic emissions (IPCC 2013)</a:t>
            </a:r>
          </a:p>
          <a:p>
            <a:r>
              <a:rPr lang="en-US" dirty="0"/>
              <a:t>Even if approximation, better temperature dynamics than DICE (before 2023 version)</a:t>
            </a:r>
          </a:p>
          <a:p>
            <a:r>
              <a:rPr lang="en-US" dirty="0"/>
              <a:t>                       : ,          are cumulative emissions/</a:t>
            </a:r>
            <a:r>
              <a:rPr lang="en-US" dirty="0">
                <a:solidFill>
                  <a:schemeClr val="accent2"/>
                </a:solidFill>
              </a:rPr>
              <a:t>temperature</a:t>
            </a:r>
            <a:r>
              <a:rPr lang="en-US" dirty="0"/>
              <a:t> and       =1</a:t>
            </a:r>
          </a:p>
          <a:p>
            <a:pPr marL="0" indent="0">
              <a:buNone/>
            </a:pPr>
            <a:endParaRPr lang="en-US" sz="900" dirty="0"/>
          </a:p>
          <a:p>
            <a:pPr marL="0" indent="0">
              <a:buNone/>
            </a:pPr>
            <a:r>
              <a:rPr lang="en-US" dirty="0">
                <a:solidFill>
                  <a:schemeClr val="accent2"/>
                </a:solidFill>
              </a:rPr>
              <a:t>Damage</a:t>
            </a:r>
            <a:r>
              <a:rPr lang="en-US" dirty="0"/>
              <a:t>: </a:t>
            </a:r>
          </a:p>
          <a:p>
            <a:r>
              <a:rPr lang="en-US" dirty="0">
                <a:solidFill>
                  <a:schemeClr val="accent2"/>
                </a:solidFill>
              </a:rPr>
              <a:t>Baseline</a:t>
            </a:r>
            <a:r>
              <a:rPr lang="en-US" dirty="0"/>
              <a:t> scenario: calibration to DICE’s </a:t>
            </a:r>
            <a:r>
              <a:rPr lang="en-US" dirty="0">
                <a:solidFill>
                  <a:schemeClr val="accent2"/>
                </a:solidFill>
              </a:rPr>
              <a:t>1% damage at 2C warming</a:t>
            </a:r>
          </a:p>
          <a:p>
            <a:r>
              <a:rPr lang="en-US" i="1" dirty="0"/>
              <a:t>Concerned</a:t>
            </a:r>
            <a:r>
              <a:rPr lang="en-US" dirty="0"/>
              <a:t> scenario: no damages at current 1C, 5% at 3C (</a:t>
            </a:r>
            <a:r>
              <a:rPr lang="en-US" i="1" dirty="0"/>
              <a:t>more convex</a:t>
            </a:r>
            <a:r>
              <a:rPr lang="en-US" dirty="0"/>
              <a:t>)</a:t>
            </a:r>
          </a:p>
          <a:p>
            <a:pPr marL="0" indent="0">
              <a:buNone/>
            </a:pPr>
            <a:endParaRPr lang="en-US" sz="900" dirty="0"/>
          </a:p>
          <a:p>
            <a:pPr marL="0" indent="0">
              <a:buNone/>
            </a:pPr>
            <a:r>
              <a:rPr lang="en-US" dirty="0">
                <a:solidFill>
                  <a:schemeClr val="accent2"/>
                </a:solidFill>
              </a:rPr>
              <a:t>Technology</a:t>
            </a:r>
            <a:r>
              <a:rPr lang="en-US" dirty="0"/>
              <a:t>: </a:t>
            </a:r>
          </a:p>
          <a:p>
            <a:r>
              <a:rPr lang="en-US" dirty="0"/>
              <a:t>Assumption: </a:t>
            </a:r>
            <a:r>
              <a:rPr lang="en-US" dirty="0">
                <a:solidFill>
                  <a:schemeClr val="accent2"/>
                </a:solidFill>
              </a:rPr>
              <a:t>technological innovation is fully persistent : </a:t>
            </a:r>
            <a:r>
              <a:rPr lang="el-GR" i="1" dirty="0">
                <a:solidFill>
                  <a:schemeClr val="accent2"/>
                </a:solidFill>
                <a:latin typeface="Times New Roman" panose="02020603050405020304" pitchFamily="18" charset="0"/>
                <a:cs typeface="Times New Roman" panose="02020603050405020304" pitchFamily="18" charset="0"/>
              </a:rPr>
              <a:t>ρ</a:t>
            </a:r>
            <a:r>
              <a:rPr lang="en-US" dirty="0">
                <a:solidFill>
                  <a:schemeClr val="accent2"/>
                </a:solidFill>
                <a:latin typeface="Times New Roman" panose="02020603050405020304" pitchFamily="18" charset="0"/>
                <a:cs typeface="Times New Roman" panose="02020603050405020304" pitchFamily="18" charset="0"/>
              </a:rPr>
              <a:t>=1</a:t>
            </a:r>
            <a:endParaRPr lang="en-US" dirty="0">
              <a:solidFill>
                <a:schemeClr val="accent2"/>
              </a:solidFill>
            </a:endParaRPr>
          </a:p>
          <a:p>
            <a:r>
              <a:rPr lang="en-US" dirty="0"/>
              <a:t>We vary adopted </a:t>
            </a:r>
            <a:r>
              <a:rPr lang="en-US" sz="2100" dirty="0"/>
              <a:t>share </a:t>
            </a:r>
            <a:r>
              <a:rPr lang="el-GR" sz="2100" dirty="0"/>
              <a:t>α </a:t>
            </a:r>
            <a:r>
              <a:rPr lang="en-US" sz="2100" dirty="0"/>
              <a:t>of innovation </a:t>
            </a:r>
            <a:r>
              <a:rPr lang="en-US" dirty="0"/>
              <a:t>during </a:t>
            </a:r>
            <a:r>
              <a:rPr lang="en-US" dirty="0">
                <a:solidFill>
                  <a:schemeClr val="accent2"/>
                </a:solidFill>
              </a:rPr>
              <a:t>5 year commitment period</a:t>
            </a:r>
            <a:r>
              <a:rPr lang="en-US" dirty="0"/>
              <a:t>:</a:t>
            </a:r>
          </a:p>
          <a:p>
            <a:pPr marL="0" indent="0">
              <a:buNone/>
            </a:pPr>
            <a:endParaRPr lang="en-US" sz="1000" i="1" dirty="0"/>
          </a:p>
          <a:p>
            <a:pPr marL="0" indent="0">
              <a:buNone/>
            </a:pPr>
            <a:r>
              <a:rPr lang="en-US" sz="2100" dirty="0">
                <a:solidFill>
                  <a:schemeClr val="accent2"/>
                </a:solidFill>
              </a:rPr>
              <a:t>Abatement cost </a:t>
            </a:r>
            <a:r>
              <a:rPr lang="en-US" sz="2000" dirty="0"/>
              <a:t>(or benefit of emissions) </a:t>
            </a:r>
          </a:p>
          <a:p>
            <a:r>
              <a:rPr lang="en-US" sz="2000" dirty="0"/>
              <a:t>Calibrated to DICE (and falling over time), see paper</a:t>
            </a:r>
            <a:br>
              <a:rPr lang="en-US" sz="2000" dirty="0"/>
            </a:br>
            <a:endParaRPr lang="en-US" sz="800" i="1" dirty="0"/>
          </a:p>
          <a:p>
            <a:pPr marL="0" indent="0">
              <a:buNone/>
            </a:pPr>
            <a:r>
              <a:rPr lang="en-US" sz="2100" dirty="0">
                <a:solidFill>
                  <a:schemeClr val="accent2"/>
                </a:solidFill>
              </a:rPr>
              <a:t>Time preference</a:t>
            </a:r>
            <a:r>
              <a:rPr lang="en-US" dirty="0"/>
              <a:t>: Annual rate of pure time preference of 1.5%   (variation with 0.5%). </a:t>
            </a:r>
            <a:br>
              <a:rPr lang="en-US" dirty="0"/>
            </a:br>
            <a:br>
              <a:rPr lang="en-US" sz="600" dirty="0"/>
            </a:br>
            <a:r>
              <a:rPr lang="en-US" i="1" dirty="0"/>
              <a:t>Note</a:t>
            </a:r>
            <a:r>
              <a:rPr lang="en-US" dirty="0"/>
              <a:t>: LQ partial equilibrium model w/o baseline growth</a:t>
            </a:r>
          </a:p>
        </p:txBody>
      </p:sp>
      <p:pic>
        <p:nvPicPr>
          <p:cNvPr id="13" name="Picture 12">
            <a:extLst>
              <a:ext uri="{FF2B5EF4-FFF2-40B4-BE49-F238E27FC236}">
                <a16:creationId xmlns:a16="http://schemas.microsoft.com/office/drawing/2014/main" id="{FC2EA468-3F23-48BA-B4C3-24AD43E3D27E}"/>
              </a:ext>
            </a:extLst>
          </p:cNvPr>
          <p:cNvPicPr>
            <a:picLocks noChangeAspect="1"/>
          </p:cNvPicPr>
          <p:nvPr/>
        </p:nvPicPr>
        <p:blipFill>
          <a:blip r:embed="rId3"/>
          <a:stretch>
            <a:fillRect/>
          </a:stretch>
        </p:blipFill>
        <p:spPr>
          <a:xfrm>
            <a:off x="675674" y="2004755"/>
            <a:ext cx="1521568" cy="470013"/>
          </a:xfrm>
          <a:prstGeom prst="rect">
            <a:avLst/>
          </a:prstGeom>
        </p:spPr>
      </p:pic>
      <p:pic>
        <p:nvPicPr>
          <p:cNvPr id="9" name="Picture 8"/>
          <p:cNvPicPr>
            <a:picLocks noChangeAspect="1"/>
          </p:cNvPicPr>
          <p:nvPr/>
        </p:nvPicPr>
        <p:blipFill>
          <a:blip r:embed="rId4"/>
          <a:stretch>
            <a:fillRect/>
          </a:stretch>
        </p:blipFill>
        <p:spPr>
          <a:xfrm>
            <a:off x="2568132" y="2088345"/>
            <a:ext cx="223834" cy="302835"/>
          </a:xfrm>
          <a:prstGeom prst="rect">
            <a:avLst/>
          </a:prstGeom>
        </p:spPr>
      </p:pic>
      <p:pic>
        <p:nvPicPr>
          <p:cNvPr id="10" name="Picture 9"/>
          <p:cNvPicPr>
            <a:picLocks noChangeAspect="1"/>
          </p:cNvPicPr>
          <p:nvPr/>
        </p:nvPicPr>
        <p:blipFill>
          <a:blip r:embed="rId5"/>
          <a:stretch>
            <a:fillRect/>
          </a:stretch>
        </p:blipFill>
        <p:spPr>
          <a:xfrm>
            <a:off x="6858000" y="2088345"/>
            <a:ext cx="255378" cy="202986"/>
          </a:xfrm>
          <a:prstGeom prst="rect">
            <a:avLst/>
          </a:prstGeom>
        </p:spPr>
      </p:pic>
      <p:pic>
        <p:nvPicPr>
          <p:cNvPr id="17" name="Picture 16">
            <a:extLst>
              <a:ext uri="{FF2B5EF4-FFF2-40B4-BE49-F238E27FC236}">
                <a16:creationId xmlns:a16="http://schemas.microsoft.com/office/drawing/2014/main" id="{F4431297-1004-462B-A04D-B77E45EA9DCD}"/>
              </a:ext>
            </a:extLst>
          </p:cNvPr>
          <p:cNvPicPr>
            <a:picLocks noChangeAspect="1"/>
          </p:cNvPicPr>
          <p:nvPr/>
        </p:nvPicPr>
        <p:blipFill>
          <a:blip r:embed="rId6"/>
          <a:stretch>
            <a:fillRect/>
          </a:stretch>
        </p:blipFill>
        <p:spPr>
          <a:xfrm>
            <a:off x="1855656" y="3700538"/>
            <a:ext cx="1872619" cy="462137"/>
          </a:xfrm>
          <a:prstGeom prst="rect">
            <a:avLst/>
          </a:prstGeom>
        </p:spPr>
      </p:pic>
      <p:sp>
        <p:nvSpPr>
          <p:cNvPr id="4" name="Date Placeholder 3"/>
          <p:cNvSpPr>
            <a:spLocks noGrp="1"/>
          </p:cNvSpPr>
          <p:nvPr>
            <p:ph type="dt" sz="half" idx="10"/>
          </p:nvPr>
        </p:nvSpPr>
        <p:spPr/>
        <p:txBody>
          <a:bodyPr/>
          <a:lstStyle/>
          <a:p>
            <a:r>
              <a:rPr lang="en-US"/>
              <a:t>Smart Cap</a:t>
            </a:r>
            <a:endParaRPr lang="en-US" dirty="0"/>
          </a:p>
        </p:txBody>
      </p:sp>
      <p:sp>
        <p:nvSpPr>
          <p:cNvPr id="6" name="Slide Number Placeholder 5"/>
          <p:cNvSpPr>
            <a:spLocks noGrp="1"/>
          </p:cNvSpPr>
          <p:nvPr>
            <p:ph type="sldNum" sz="quarter" idx="4"/>
          </p:nvPr>
        </p:nvSpPr>
        <p:spPr/>
        <p:txBody>
          <a:bodyPr/>
          <a:lstStyle/>
          <a:p>
            <a:fld id="{54684863-ADF7-4CCE-8C45-7D8CD5ED6937}" type="slidenum">
              <a:rPr lang="en-US" smtClean="0"/>
              <a:pPr/>
              <a:t>21</a:t>
            </a:fld>
            <a:endParaRPr lang="en-US" dirty="0"/>
          </a:p>
        </p:txBody>
      </p:sp>
      <p:pic>
        <p:nvPicPr>
          <p:cNvPr id="5" name="Picture 4">
            <a:extLst>
              <a:ext uri="{FF2B5EF4-FFF2-40B4-BE49-F238E27FC236}">
                <a16:creationId xmlns:a16="http://schemas.microsoft.com/office/drawing/2014/main" id="{F8CD1DDC-3867-BE60-072D-C146645D3F32}"/>
              </a:ext>
            </a:extLst>
          </p:cNvPr>
          <p:cNvPicPr>
            <a:picLocks noChangeAspect="1"/>
          </p:cNvPicPr>
          <p:nvPr/>
        </p:nvPicPr>
        <p:blipFill>
          <a:blip r:embed="rId5"/>
          <a:stretch>
            <a:fillRect/>
          </a:stretch>
        </p:blipFill>
        <p:spPr>
          <a:xfrm>
            <a:off x="6847242" y="2109861"/>
            <a:ext cx="255378" cy="202986"/>
          </a:xfrm>
          <a:prstGeom prst="rect">
            <a:avLst/>
          </a:prstGeom>
        </p:spPr>
      </p:pic>
      <p:sp>
        <p:nvSpPr>
          <p:cNvPr id="8" name="Footer Placeholder 7">
            <a:extLst>
              <a:ext uri="{FF2B5EF4-FFF2-40B4-BE49-F238E27FC236}">
                <a16:creationId xmlns:a16="http://schemas.microsoft.com/office/drawing/2014/main" id="{3F2613FC-E47E-3F17-DD04-3C2178D437BC}"/>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210242416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II.3 - Dynamic World: Quantitative Results </a:t>
            </a:r>
          </a:p>
        </p:txBody>
      </p:sp>
      <p:sp>
        <p:nvSpPr>
          <p:cNvPr id="7" name="Content Placeholder 6"/>
          <p:cNvSpPr>
            <a:spLocks noGrp="1"/>
          </p:cNvSpPr>
          <p:nvPr>
            <p:ph idx="1"/>
          </p:nvPr>
        </p:nvSpPr>
        <p:spPr>
          <a:xfrm>
            <a:off x="457200" y="1117070"/>
            <a:ext cx="8229600" cy="2057400"/>
          </a:xfrm>
        </p:spPr>
        <p:txBody>
          <a:bodyPr/>
          <a:lstStyle/>
          <a:p>
            <a:pPr marL="0" indent="0">
              <a:spcAft>
                <a:spcPts val="200"/>
              </a:spcAft>
              <a:buNone/>
            </a:pPr>
            <a:r>
              <a:rPr lang="en-US" sz="1800" dirty="0"/>
              <a:t>1. Immediate Full Adoption of Technological Innovation (</a:t>
            </a:r>
            <a:r>
              <a:rPr lang="en-US" sz="1800" dirty="0">
                <a:solidFill>
                  <a:schemeClr val="accent2"/>
                </a:solidFill>
                <a:latin typeface="Arial" panose="020B0604020202020204" pitchFamily="34" charset="0"/>
                <a:cs typeface="Arial" panose="020B0604020202020204" pitchFamily="34" charset="0"/>
                <a:sym typeface="Mathematica1" panose="05000502060100000001" pitchFamily="2" charset="2"/>
              </a:rPr>
              <a:t>α</a:t>
            </a:r>
            <a:r>
              <a:rPr lang="en-US" sz="1800" dirty="0">
                <a:solidFill>
                  <a:schemeClr val="accent2"/>
                </a:solidFill>
                <a:sym typeface="Mathematica1" panose="05000502060100000001" pitchFamily="2" charset="2"/>
              </a:rPr>
              <a:t>=1</a:t>
            </a:r>
            <a:r>
              <a:rPr lang="en-US" sz="1800" dirty="0"/>
              <a:t>):</a:t>
            </a:r>
          </a:p>
          <a:p>
            <a:pPr marL="0" indent="0">
              <a:spcAft>
                <a:spcPts val="200"/>
              </a:spcAft>
              <a:buNone/>
            </a:pPr>
            <a:r>
              <a:rPr lang="en-US" sz="1600" dirty="0"/>
              <a:t>Notes: </a:t>
            </a:r>
          </a:p>
          <a:p>
            <a:pPr>
              <a:spcAft>
                <a:spcPts val="200"/>
              </a:spcAft>
            </a:pPr>
            <a:r>
              <a:rPr lang="en-US" sz="1600" dirty="0"/>
              <a:t>The SCC line in the smart tax graph assumes expected realization </a:t>
            </a:r>
            <a:br>
              <a:rPr lang="en-US" sz="1600" dirty="0"/>
            </a:br>
            <a:r>
              <a:rPr lang="en-US" sz="1600" dirty="0"/>
              <a:t>(for other realizations it shifts up and down keeping the slope)</a:t>
            </a:r>
          </a:p>
          <a:p>
            <a:pPr>
              <a:spcAft>
                <a:spcPts val="200"/>
              </a:spcAft>
            </a:pPr>
            <a:r>
              <a:rPr lang="en-US" sz="1600" dirty="0"/>
              <a:t>The smart cap graph depicts total cap (</a:t>
            </a:r>
            <a:r>
              <a:rPr lang="en-US" sz="1600" i="1" dirty="0"/>
              <a:t>Q*Conversion </a:t>
            </a:r>
            <a:r>
              <a:rPr lang="en-US" sz="1600" i="1" dirty="0" err="1"/>
              <a:t>Fct</a:t>
            </a:r>
            <a:r>
              <a:rPr lang="en-US" sz="1600" dirty="0"/>
              <a:t>). It assumes: </a:t>
            </a:r>
            <a:br>
              <a:rPr lang="en-US" sz="1600" dirty="0"/>
            </a:br>
            <a:r>
              <a:rPr lang="en-US" sz="1600" i="1" dirty="0"/>
              <a:t>certificate number Q = optimal emissions under expected realization</a:t>
            </a:r>
          </a:p>
          <a:p>
            <a:pPr>
              <a:spcAft>
                <a:spcPts val="200"/>
              </a:spcAft>
            </a:pPr>
            <a:endParaRPr lang="en-US" sz="1600" dirty="0"/>
          </a:p>
          <a:p>
            <a:pPr>
              <a:spcAft>
                <a:spcPts val="200"/>
              </a:spcAft>
            </a:pPr>
            <a:endParaRPr lang="en-US" sz="1600" dirty="0"/>
          </a:p>
          <a:p>
            <a:pPr>
              <a:spcAft>
                <a:spcPts val="200"/>
              </a:spcAft>
            </a:pPr>
            <a:endParaRPr lang="en-US" sz="1600" dirty="0"/>
          </a:p>
          <a:p>
            <a:pPr>
              <a:spcAft>
                <a:spcPts val="200"/>
              </a:spcAft>
            </a:pPr>
            <a:endParaRPr lang="en-US" sz="1600" dirty="0"/>
          </a:p>
          <a:p>
            <a:pPr>
              <a:spcAft>
                <a:spcPts val="200"/>
              </a:spcAft>
            </a:pPr>
            <a:endParaRPr lang="en-US" sz="1600" dirty="0"/>
          </a:p>
          <a:p>
            <a:pPr>
              <a:spcAft>
                <a:spcPts val="200"/>
              </a:spcAft>
            </a:pPr>
            <a:endParaRPr lang="en-US" sz="1600" dirty="0"/>
          </a:p>
          <a:p>
            <a:pPr>
              <a:spcAft>
                <a:spcPts val="200"/>
              </a:spcAft>
            </a:pPr>
            <a:endParaRPr lang="en-US" sz="1600" dirty="0"/>
          </a:p>
          <a:p>
            <a:pPr>
              <a:spcAft>
                <a:spcPts val="200"/>
              </a:spcAft>
            </a:pPr>
            <a:endParaRPr lang="en-US" sz="1600" dirty="0"/>
          </a:p>
          <a:p>
            <a:endParaRPr lang="en-US"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048000"/>
            <a:ext cx="3929323" cy="294587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8320" y="3045775"/>
            <a:ext cx="3775080" cy="2830231"/>
          </a:xfrm>
          <a:prstGeom prst="rect">
            <a:avLst/>
          </a:prstGeom>
        </p:spPr>
      </p:pic>
      <p:sp>
        <p:nvSpPr>
          <p:cNvPr id="3" name="Date Placeholder 2"/>
          <p:cNvSpPr>
            <a:spLocks noGrp="1"/>
          </p:cNvSpPr>
          <p:nvPr>
            <p:ph type="dt" sz="half" idx="10"/>
          </p:nvPr>
        </p:nvSpPr>
        <p:spPr/>
        <p:txBody>
          <a:bodyPr/>
          <a:lstStyle/>
          <a:p>
            <a:r>
              <a:rPr lang="en-US"/>
              <a:t>Smart Cap</a:t>
            </a:r>
            <a:endParaRPr lang="en-US" dirty="0"/>
          </a:p>
        </p:txBody>
      </p:sp>
      <p:sp>
        <p:nvSpPr>
          <p:cNvPr id="5" name="Slide Number Placeholder 4"/>
          <p:cNvSpPr>
            <a:spLocks noGrp="1"/>
          </p:cNvSpPr>
          <p:nvPr>
            <p:ph type="sldNum" sz="quarter" idx="4"/>
          </p:nvPr>
        </p:nvSpPr>
        <p:spPr/>
        <p:txBody>
          <a:bodyPr/>
          <a:lstStyle/>
          <a:p>
            <a:fld id="{54684863-ADF7-4CCE-8C45-7D8CD5ED6937}" type="slidenum">
              <a:rPr lang="en-US" smtClean="0"/>
              <a:pPr/>
              <a:t>22</a:t>
            </a:fld>
            <a:endParaRPr lang="en-US" dirty="0"/>
          </a:p>
        </p:txBody>
      </p:sp>
      <p:sp>
        <p:nvSpPr>
          <p:cNvPr id="6" name="Footer Placeholder 5">
            <a:extLst>
              <a:ext uri="{FF2B5EF4-FFF2-40B4-BE49-F238E27FC236}">
                <a16:creationId xmlns:a16="http://schemas.microsoft.com/office/drawing/2014/main" id="{1F2D6D0E-C584-E98C-0485-F0AE36CD7533}"/>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120490948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II.3 - Dynamic World: Quantitative Results </a:t>
            </a:r>
          </a:p>
        </p:txBody>
      </p:sp>
      <p:sp>
        <p:nvSpPr>
          <p:cNvPr id="7" name="Content Placeholder 6"/>
          <p:cNvSpPr>
            <a:spLocks noGrp="1"/>
          </p:cNvSpPr>
          <p:nvPr>
            <p:ph idx="1"/>
          </p:nvPr>
        </p:nvSpPr>
        <p:spPr>
          <a:xfrm>
            <a:off x="457200" y="1117070"/>
            <a:ext cx="8458200" cy="5207530"/>
          </a:xfrm>
        </p:spPr>
        <p:txBody>
          <a:bodyPr>
            <a:normAutofit/>
          </a:bodyPr>
          <a:lstStyle/>
          <a:p>
            <a:pPr marL="0" indent="0">
              <a:spcAft>
                <a:spcPts val="200"/>
              </a:spcAft>
              <a:buNone/>
            </a:pPr>
            <a:r>
              <a:rPr lang="en-US" sz="1700" dirty="0"/>
              <a:t>2. Partial Adoption of Technological During Commitment Period</a:t>
            </a:r>
          </a:p>
          <a:p>
            <a:pPr marL="0" indent="0">
              <a:spcAft>
                <a:spcPts val="200"/>
              </a:spcAft>
              <a:buNone/>
            </a:pPr>
            <a:endParaRPr lang="en-US" sz="1700" dirty="0"/>
          </a:p>
          <a:p>
            <a:pPr marL="0" indent="0">
              <a:spcAft>
                <a:spcPts val="200"/>
              </a:spcAft>
              <a:buNone/>
            </a:pPr>
            <a:endParaRPr lang="en-US" sz="1700" dirty="0"/>
          </a:p>
          <a:p>
            <a:pPr marL="0" indent="0">
              <a:spcAft>
                <a:spcPts val="200"/>
              </a:spcAft>
              <a:buNone/>
            </a:pPr>
            <a:endParaRPr lang="en-US" sz="1700" dirty="0"/>
          </a:p>
          <a:p>
            <a:pPr marL="0" indent="0">
              <a:spcAft>
                <a:spcPts val="200"/>
              </a:spcAft>
              <a:buNone/>
            </a:pPr>
            <a:endParaRPr lang="en-US" sz="1700" dirty="0"/>
          </a:p>
          <a:p>
            <a:pPr marL="0" indent="0">
              <a:spcAft>
                <a:spcPts val="200"/>
              </a:spcAft>
              <a:buNone/>
            </a:pPr>
            <a:endParaRPr lang="en-US" sz="1700" dirty="0"/>
          </a:p>
          <a:p>
            <a:pPr marL="0" indent="0">
              <a:spcAft>
                <a:spcPts val="200"/>
              </a:spcAft>
              <a:buNone/>
            </a:pPr>
            <a:endParaRPr lang="en-US" sz="1700" dirty="0"/>
          </a:p>
          <a:p>
            <a:pPr marL="0" indent="0">
              <a:spcAft>
                <a:spcPts val="200"/>
              </a:spcAft>
              <a:buNone/>
            </a:pPr>
            <a:endParaRPr lang="en-US" sz="1700" dirty="0"/>
          </a:p>
          <a:p>
            <a:pPr marL="0" indent="0">
              <a:spcAft>
                <a:spcPts val="200"/>
              </a:spcAft>
              <a:buNone/>
            </a:pPr>
            <a:endParaRPr lang="en-US" sz="1700" dirty="0"/>
          </a:p>
          <a:p>
            <a:pPr marL="0" indent="0">
              <a:spcAft>
                <a:spcPts val="200"/>
              </a:spcAft>
              <a:buNone/>
            </a:pPr>
            <a:endParaRPr lang="en-US" sz="1700" dirty="0"/>
          </a:p>
          <a:p>
            <a:pPr marL="0" indent="0">
              <a:spcAft>
                <a:spcPts val="200"/>
              </a:spcAft>
              <a:buNone/>
            </a:pPr>
            <a:endParaRPr lang="en-US" sz="1700" dirty="0"/>
          </a:p>
          <a:p>
            <a:pPr marL="0" indent="0">
              <a:spcAft>
                <a:spcPts val="200"/>
              </a:spcAft>
              <a:buNone/>
            </a:pPr>
            <a:endParaRPr lang="en-US" sz="1700" dirty="0"/>
          </a:p>
          <a:p>
            <a:pPr marL="0" indent="0">
              <a:spcAft>
                <a:spcPts val="200"/>
              </a:spcAft>
              <a:buNone/>
            </a:pPr>
            <a:endParaRPr lang="en-US" sz="1700" dirty="0"/>
          </a:p>
          <a:p>
            <a:pPr marL="0" indent="0">
              <a:spcAft>
                <a:spcPts val="200"/>
              </a:spcAft>
              <a:buNone/>
            </a:pPr>
            <a:r>
              <a:rPr lang="en-US" sz="1700" dirty="0"/>
              <a:t>with </a:t>
            </a:r>
            <a:r>
              <a:rPr lang="en-US" sz="1700" dirty="0">
                <a:solidFill>
                  <a:schemeClr val="accent2"/>
                </a:solidFill>
              </a:rPr>
              <a:t>partial adoption </a:t>
            </a:r>
            <a:r>
              <a:rPr lang="en-US" sz="1700" dirty="0"/>
              <a:t>during the commitment period:</a:t>
            </a:r>
          </a:p>
          <a:p>
            <a:pPr>
              <a:spcAft>
                <a:spcPts val="200"/>
              </a:spcAft>
            </a:pPr>
            <a:r>
              <a:rPr lang="en-US" sz="1700" dirty="0"/>
              <a:t>Smart tax becomes steeper: </a:t>
            </a:r>
            <a:r>
              <a:rPr lang="en-US" sz="1700" dirty="0">
                <a:solidFill>
                  <a:schemeClr val="accent2"/>
                </a:solidFill>
              </a:rPr>
              <a:t>Price more responsive to quantity change</a:t>
            </a:r>
          </a:p>
          <a:p>
            <a:pPr>
              <a:spcAft>
                <a:spcPts val="200"/>
              </a:spcAft>
            </a:pPr>
            <a:r>
              <a:rPr lang="en-US" sz="1700" dirty="0"/>
              <a:t>Smart cap becomes less responsive: </a:t>
            </a:r>
            <a:r>
              <a:rPr lang="en-US" sz="1700" dirty="0">
                <a:solidFill>
                  <a:schemeClr val="accent2"/>
                </a:solidFill>
              </a:rPr>
              <a:t>Quantity becomes less responsive</a:t>
            </a:r>
          </a:p>
          <a:p>
            <a:pPr marL="0" indent="0">
              <a:spcAft>
                <a:spcPts val="200"/>
              </a:spcAft>
              <a:buNone/>
            </a:pPr>
            <a:r>
              <a:rPr lang="en-US" sz="1700" i="1" dirty="0"/>
              <a:t>Lower adoption share </a:t>
            </a:r>
            <a:r>
              <a:rPr lang="en-US" sz="1700" dirty="0">
                <a:sym typeface="Mathematica1" panose="05000502060100000001" pitchFamily="2" charset="2"/>
              </a:rPr>
              <a:t>α</a:t>
            </a:r>
            <a:r>
              <a:rPr lang="en-US" sz="1700" i="1" dirty="0"/>
              <a:t>(more delayed adoption) makes standard “fix” (or dumb </a:t>
            </a:r>
            <a:r>
              <a:rPr lang="en-US" sz="1700" dirty="0"/>
              <a:t>☺) </a:t>
            </a:r>
            <a:r>
              <a:rPr lang="en-US" sz="1700" i="1" dirty="0"/>
              <a:t>cap more attractive.    Intuition: Future technology adoption increases SCC shift.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16" y="1637878"/>
            <a:ext cx="4107667" cy="307957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2491" y="1557928"/>
            <a:ext cx="4214309" cy="3159528"/>
          </a:xfrm>
          <a:prstGeom prst="rect">
            <a:avLst/>
          </a:prstGeom>
        </p:spPr>
      </p:pic>
      <p:sp>
        <p:nvSpPr>
          <p:cNvPr id="3" name="Date Placeholder 2"/>
          <p:cNvSpPr>
            <a:spLocks noGrp="1"/>
          </p:cNvSpPr>
          <p:nvPr>
            <p:ph type="dt" sz="half" idx="10"/>
          </p:nvPr>
        </p:nvSpPr>
        <p:spPr/>
        <p:txBody>
          <a:bodyPr/>
          <a:lstStyle/>
          <a:p>
            <a:r>
              <a:rPr lang="en-US"/>
              <a:t>Smart Cap</a:t>
            </a:r>
            <a:endParaRPr lang="en-US" dirty="0"/>
          </a:p>
        </p:txBody>
      </p:sp>
      <p:sp>
        <p:nvSpPr>
          <p:cNvPr id="6" name="Slide Number Placeholder 5"/>
          <p:cNvSpPr>
            <a:spLocks noGrp="1"/>
          </p:cNvSpPr>
          <p:nvPr>
            <p:ph type="sldNum" sz="quarter" idx="4"/>
          </p:nvPr>
        </p:nvSpPr>
        <p:spPr/>
        <p:txBody>
          <a:bodyPr/>
          <a:lstStyle/>
          <a:p>
            <a:fld id="{54684863-ADF7-4CCE-8C45-7D8CD5ED6937}" type="slidenum">
              <a:rPr lang="en-US" smtClean="0"/>
              <a:pPr/>
              <a:t>23</a:t>
            </a:fld>
            <a:endParaRPr lang="en-US" dirty="0"/>
          </a:p>
        </p:txBody>
      </p:sp>
      <p:sp>
        <p:nvSpPr>
          <p:cNvPr id="9" name="Footer Placeholder 8">
            <a:extLst>
              <a:ext uri="{FF2B5EF4-FFF2-40B4-BE49-F238E27FC236}">
                <a16:creationId xmlns:a16="http://schemas.microsoft.com/office/drawing/2014/main" id="{D337804F-04C3-6CC5-063D-0EFE4751A444}"/>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158334202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II.3 - Dynamic World: Quantitative Results </a:t>
            </a:r>
          </a:p>
        </p:txBody>
      </p:sp>
      <p:sp>
        <p:nvSpPr>
          <p:cNvPr id="7" name="Content Placeholder 6"/>
          <p:cNvSpPr>
            <a:spLocks noGrp="1"/>
          </p:cNvSpPr>
          <p:nvPr>
            <p:ph idx="1"/>
          </p:nvPr>
        </p:nvSpPr>
        <p:spPr>
          <a:xfrm>
            <a:off x="457200" y="1117070"/>
            <a:ext cx="8458200" cy="5207530"/>
          </a:xfrm>
        </p:spPr>
        <p:txBody>
          <a:bodyPr>
            <a:normAutofit fontScale="92500" lnSpcReduction="20000"/>
          </a:bodyPr>
          <a:lstStyle/>
          <a:p>
            <a:pPr marL="0" indent="0">
              <a:spcAft>
                <a:spcPts val="200"/>
              </a:spcAft>
              <a:buNone/>
            </a:pPr>
            <a:r>
              <a:rPr lang="en-US" sz="1800" dirty="0"/>
              <a:t>3. The “concerned” scenario: More convex damages:</a:t>
            </a:r>
          </a:p>
          <a:p>
            <a:pPr marL="0" indent="0">
              <a:spcAft>
                <a:spcPts val="200"/>
              </a:spcAft>
              <a:buNone/>
            </a:pPr>
            <a:endParaRPr lang="en-US" sz="1800" dirty="0"/>
          </a:p>
          <a:p>
            <a:pPr marL="0" indent="0">
              <a:spcAft>
                <a:spcPts val="200"/>
              </a:spcAft>
              <a:buNone/>
            </a:pPr>
            <a:endParaRPr lang="en-US" sz="1800" dirty="0"/>
          </a:p>
          <a:p>
            <a:pPr marL="0" indent="0">
              <a:spcAft>
                <a:spcPts val="200"/>
              </a:spcAft>
              <a:buNone/>
            </a:pPr>
            <a:endParaRPr lang="en-US" sz="1800" dirty="0"/>
          </a:p>
          <a:p>
            <a:pPr marL="0" indent="0">
              <a:spcAft>
                <a:spcPts val="200"/>
              </a:spcAft>
              <a:buNone/>
            </a:pPr>
            <a:endParaRPr lang="en-US" sz="1800" dirty="0"/>
          </a:p>
          <a:p>
            <a:pPr marL="0" indent="0">
              <a:spcAft>
                <a:spcPts val="200"/>
              </a:spcAft>
              <a:buNone/>
            </a:pPr>
            <a:endParaRPr lang="en-US" sz="1800" dirty="0"/>
          </a:p>
          <a:p>
            <a:pPr marL="0" indent="0">
              <a:spcAft>
                <a:spcPts val="200"/>
              </a:spcAft>
              <a:buNone/>
            </a:pPr>
            <a:endParaRPr lang="en-US" sz="1800" dirty="0"/>
          </a:p>
          <a:p>
            <a:pPr marL="0" indent="0">
              <a:spcAft>
                <a:spcPts val="200"/>
              </a:spcAft>
              <a:buNone/>
            </a:pPr>
            <a:endParaRPr lang="en-US" sz="1800" dirty="0"/>
          </a:p>
          <a:p>
            <a:pPr marL="0" indent="0">
              <a:spcAft>
                <a:spcPts val="200"/>
              </a:spcAft>
              <a:buNone/>
            </a:pPr>
            <a:endParaRPr lang="en-US" sz="1800" dirty="0"/>
          </a:p>
          <a:p>
            <a:pPr marL="0" indent="0">
              <a:spcAft>
                <a:spcPts val="200"/>
              </a:spcAft>
              <a:buNone/>
            </a:pPr>
            <a:endParaRPr lang="en-US" sz="1800" dirty="0"/>
          </a:p>
          <a:p>
            <a:pPr marL="0" indent="0">
              <a:spcAft>
                <a:spcPts val="200"/>
              </a:spcAft>
              <a:buNone/>
            </a:pPr>
            <a:endParaRPr lang="en-US" sz="1800" dirty="0"/>
          </a:p>
          <a:p>
            <a:pPr marL="0" indent="0">
              <a:spcAft>
                <a:spcPts val="200"/>
              </a:spcAft>
              <a:buNone/>
            </a:pPr>
            <a:endParaRPr lang="en-US" sz="1800" dirty="0"/>
          </a:p>
          <a:p>
            <a:pPr marL="0" indent="0">
              <a:spcAft>
                <a:spcPts val="200"/>
              </a:spcAft>
              <a:buNone/>
            </a:pPr>
            <a:endParaRPr lang="en-US" sz="1800" dirty="0"/>
          </a:p>
          <a:p>
            <a:pPr marL="0" indent="0">
              <a:spcAft>
                <a:spcPts val="200"/>
              </a:spcAft>
              <a:buNone/>
            </a:pPr>
            <a:endParaRPr lang="en-US" sz="1800" dirty="0"/>
          </a:p>
          <a:p>
            <a:pPr marL="0" indent="0">
              <a:spcAft>
                <a:spcPts val="200"/>
              </a:spcAft>
              <a:buNone/>
            </a:pPr>
            <a:endParaRPr lang="en-US" sz="1800" dirty="0"/>
          </a:p>
          <a:p>
            <a:pPr marL="0" indent="0">
              <a:spcAft>
                <a:spcPts val="400"/>
              </a:spcAft>
              <a:buNone/>
            </a:pPr>
            <a:r>
              <a:rPr lang="en-US" sz="1800" dirty="0"/>
              <a:t>Here with </a:t>
            </a:r>
            <a:r>
              <a:rPr lang="en-US" sz="1800" dirty="0">
                <a:sym typeface="Mathematica1" panose="05000502060100000001" pitchFamily="2" charset="2"/>
              </a:rPr>
              <a:t>α= 0.25</a:t>
            </a:r>
            <a:r>
              <a:rPr lang="en-US" sz="1800" dirty="0"/>
              <a:t> smart tax and redemption function are decreasing. </a:t>
            </a:r>
            <a:br>
              <a:rPr lang="en-US" sz="1800" dirty="0"/>
            </a:br>
            <a:r>
              <a:rPr lang="en-US" sz="1800" dirty="0"/>
              <a:t>Both policy instruments still result in stable competitive equilibria. </a:t>
            </a:r>
          </a:p>
          <a:p>
            <a:pPr>
              <a:spcAft>
                <a:spcPts val="400"/>
              </a:spcAft>
            </a:pPr>
            <a:r>
              <a:rPr lang="en-US" sz="1800" dirty="0"/>
              <a:t>Here a </a:t>
            </a:r>
            <a:r>
              <a:rPr lang="en-US" sz="1800" dirty="0">
                <a:solidFill>
                  <a:schemeClr val="accent2"/>
                </a:solidFill>
              </a:rPr>
              <a:t>better than expected green realization lowers future emissions and, thus, SCC more than it lowers current marginal abatement costs</a:t>
            </a:r>
            <a:r>
              <a:rPr lang="en-US" sz="1800" dirty="0"/>
              <a:t>. </a:t>
            </a:r>
          </a:p>
          <a:p>
            <a:pPr>
              <a:spcAft>
                <a:spcPts val="400"/>
              </a:spcAft>
            </a:pPr>
            <a:r>
              <a:rPr lang="en-US" sz="1800" dirty="0"/>
              <a:t>As a result </a:t>
            </a:r>
            <a:r>
              <a:rPr lang="en-US" sz="1800" dirty="0">
                <a:solidFill>
                  <a:schemeClr val="accent2"/>
                </a:solidFill>
              </a:rPr>
              <a:t>firms are allowed to emit more if price falls  </a:t>
            </a:r>
          </a:p>
          <a:p>
            <a:pPr marL="0" indent="0">
              <a:spcAft>
                <a:spcPts val="400"/>
              </a:spcAft>
              <a:buNone/>
            </a:pPr>
            <a:r>
              <a:rPr lang="en-US" sz="1800" i="1" dirty="0"/>
              <a:t>Here, a standard cap is better than a standard tax. </a:t>
            </a: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524001"/>
            <a:ext cx="3963910" cy="2971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529" y="1600200"/>
            <a:ext cx="3862271" cy="2895600"/>
          </a:xfrm>
          <a:prstGeom prst="rect">
            <a:avLst/>
          </a:prstGeom>
        </p:spPr>
      </p:pic>
      <p:sp>
        <p:nvSpPr>
          <p:cNvPr id="5" name="Date Placeholder 4"/>
          <p:cNvSpPr>
            <a:spLocks noGrp="1"/>
          </p:cNvSpPr>
          <p:nvPr>
            <p:ph type="dt" sz="half" idx="10"/>
          </p:nvPr>
        </p:nvSpPr>
        <p:spPr/>
        <p:txBody>
          <a:bodyPr/>
          <a:lstStyle/>
          <a:p>
            <a:r>
              <a:rPr lang="en-US"/>
              <a:t>Smart Cap</a:t>
            </a:r>
            <a:endParaRPr lang="en-US" dirty="0"/>
          </a:p>
        </p:txBody>
      </p:sp>
      <p:sp>
        <p:nvSpPr>
          <p:cNvPr id="8" name="Slide Number Placeholder 7"/>
          <p:cNvSpPr>
            <a:spLocks noGrp="1"/>
          </p:cNvSpPr>
          <p:nvPr>
            <p:ph type="sldNum" sz="quarter" idx="4"/>
          </p:nvPr>
        </p:nvSpPr>
        <p:spPr/>
        <p:txBody>
          <a:bodyPr/>
          <a:lstStyle/>
          <a:p>
            <a:fld id="{54684863-ADF7-4CCE-8C45-7D8CD5ED6937}" type="slidenum">
              <a:rPr lang="en-US" smtClean="0"/>
              <a:pPr/>
              <a:t>24</a:t>
            </a:fld>
            <a:endParaRPr lang="en-US" dirty="0"/>
          </a:p>
        </p:txBody>
      </p:sp>
      <p:sp>
        <p:nvSpPr>
          <p:cNvPr id="6" name="Footer Placeholder 5">
            <a:extLst>
              <a:ext uri="{FF2B5EF4-FFF2-40B4-BE49-F238E27FC236}">
                <a16:creationId xmlns:a16="http://schemas.microsoft.com/office/drawing/2014/main" id="{D99A377D-F07F-5F75-1A36-511426D2EBA5}"/>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232371725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III.4 Further Comments</a:t>
            </a:r>
          </a:p>
        </p:txBody>
      </p:sp>
      <p:sp>
        <p:nvSpPr>
          <p:cNvPr id="3" name="Content Placeholder 2"/>
          <p:cNvSpPr>
            <a:spLocks noGrp="1"/>
          </p:cNvSpPr>
          <p:nvPr>
            <p:ph idx="1"/>
          </p:nvPr>
        </p:nvSpPr>
        <p:spPr>
          <a:xfrm>
            <a:off x="457200" y="1143000"/>
            <a:ext cx="8686800" cy="5181600"/>
          </a:xfrm>
        </p:spPr>
        <p:txBody>
          <a:bodyPr>
            <a:normAutofit/>
          </a:bodyPr>
          <a:lstStyle/>
          <a:p>
            <a:pPr marL="0" indent="0">
              <a:buNone/>
            </a:pPr>
            <a:r>
              <a:rPr lang="en-US" sz="1800" b="1" dirty="0">
                <a:solidFill>
                  <a:schemeClr val="accent2"/>
                </a:solidFill>
              </a:rPr>
              <a:t>Market Power:  </a:t>
            </a:r>
          </a:p>
          <a:p>
            <a:r>
              <a:rPr lang="en-US" sz="1800" dirty="0"/>
              <a:t>If a smart cap q (p) is designed for full competition: </a:t>
            </a:r>
            <a:br>
              <a:rPr lang="en-US" sz="1800" dirty="0"/>
            </a:br>
            <a:br>
              <a:rPr lang="en-US" sz="1800" dirty="0"/>
            </a:br>
            <a:r>
              <a:rPr lang="en-US" sz="1800" b="1" i="1" dirty="0"/>
              <a:t>Monopsonist exercises market power by reducing level of emissions</a:t>
            </a:r>
            <a:r>
              <a:rPr lang="en-US" sz="1800" dirty="0"/>
              <a:t> below first best </a:t>
            </a:r>
            <a:r>
              <a:rPr lang="en-US" sz="1800" i="1" dirty="0"/>
              <a:t>if and only if</a:t>
            </a:r>
            <a:r>
              <a:rPr lang="en-US" sz="1800" dirty="0"/>
              <a:t>  slope of corresponding smart tax is positive.</a:t>
            </a:r>
          </a:p>
          <a:p>
            <a:r>
              <a:rPr lang="en-US" sz="1800" dirty="0"/>
              <a:t>The policy maker can induce an optimal emission allocation using a smart cap designed for market power. </a:t>
            </a:r>
          </a:p>
          <a:p>
            <a:endParaRPr lang="en-US" sz="1800" dirty="0"/>
          </a:p>
          <a:p>
            <a:pPr marL="0" indent="0">
              <a:buNone/>
            </a:pPr>
            <a:r>
              <a:rPr lang="en-US" sz="1800" dirty="0"/>
              <a:t>Smart cap offers an “</a:t>
            </a:r>
            <a:r>
              <a:rPr lang="en-US" sz="1800" b="1" dirty="0">
                <a:solidFill>
                  <a:schemeClr val="accent2"/>
                </a:solidFill>
              </a:rPr>
              <a:t>optimal political compromise</a:t>
            </a:r>
            <a:r>
              <a:rPr lang="en-US" sz="1800" dirty="0"/>
              <a:t>”:</a:t>
            </a:r>
          </a:p>
          <a:p>
            <a:r>
              <a:rPr lang="en-US" sz="1800" i="1" dirty="0"/>
              <a:t>Firms</a:t>
            </a:r>
            <a:r>
              <a:rPr lang="en-US" sz="1800" dirty="0"/>
              <a:t> are better </a:t>
            </a:r>
            <a:r>
              <a:rPr lang="en-US" sz="1800" i="1" dirty="0"/>
              <a:t>protected</a:t>
            </a:r>
            <a:r>
              <a:rPr lang="en-US" sz="1800" dirty="0"/>
              <a:t> from </a:t>
            </a:r>
            <a:r>
              <a:rPr lang="en-US" sz="1800" i="1" dirty="0"/>
              <a:t>too high price </a:t>
            </a:r>
            <a:r>
              <a:rPr lang="en-US" sz="1800" dirty="0"/>
              <a:t>shocks</a:t>
            </a:r>
          </a:p>
          <a:p>
            <a:r>
              <a:rPr lang="en-US" sz="1800" i="1" dirty="0"/>
              <a:t>Social/Environmental concern </a:t>
            </a:r>
            <a:r>
              <a:rPr lang="en-US" sz="1800" dirty="0"/>
              <a:t>better </a:t>
            </a:r>
            <a:r>
              <a:rPr lang="en-US" sz="1800" i="1" dirty="0"/>
              <a:t>protected</a:t>
            </a:r>
            <a:r>
              <a:rPr lang="en-US" sz="1800" dirty="0"/>
              <a:t> from </a:t>
            </a:r>
            <a:r>
              <a:rPr lang="en-US" sz="1800" i="1" dirty="0"/>
              <a:t>too low </a:t>
            </a:r>
            <a:r>
              <a:rPr lang="en-US" sz="1800" dirty="0"/>
              <a:t>a carbon </a:t>
            </a:r>
            <a:r>
              <a:rPr lang="en-US" sz="1800" i="1" dirty="0"/>
              <a:t>price</a:t>
            </a:r>
            <a:r>
              <a:rPr lang="en-US" sz="1800" dirty="0"/>
              <a:t> </a:t>
            </a:r>
          </a:p>
        </p:txBody>
      </p:sp>
      <p:sp>
        <p:nvSpPr>
          <p:cNvPr id="6" name="Date Placeholder 5"/>
          <p:cNvSpPr>
            <a:spLocks noGrp="1"/>
          </p:cNvSpPr>
          <p:nvPr>
            <p:ph type="dt" sz="half" idx="10"/>
          </p:nvPr>
        </p:nvSpPr>
        <p:spPr/>
        <p:txBody>
          <a:bodyPr/>
          <a:lstStyle/>
          <a:p>
            <a:r>
              <a:rPr lang="en-US"/>
              <a:t>Smart Cap</a:t>
            </a:r>
            <a:endParaRPr lang="en-US" dirty="0"/>
          </a:p>
        </p:txBody>
      </p:sp>
      <p:sp>
        <p:nvSpPr>
          <p:cNvPr id="11" name="Slide Number Placeholder 10"/>
          <p:cNvSpPr>
            <a:spLocks noGrp="1"/>
          </p:cNvSpPr>
          <p:nvPr>
            <p:ph type="sldNum" sz="quarter" idx="4"/>
          </p:nvPr>
        </p:nvSpPr>
        <p:spPr/>
        <p:txBody>
          <a:bodyPr/>
          <a:lstStyle/>
          <a:p>
            <a:fld id="{54684863-ADF7-4CCE-8C45-7D8CD5ED6937}" type="slidenum">
              <a:rPr lang="en-US" smtClean="0"/>
              <a:pPr/>
              <a:t>25</a:t>
            </a:fld>
            <a:endParaRPr lang="en-US" dirty="0"/>
          </a:p>
        </p:txBody>
      </p:sp>
      <p:sp>
        <p:nvSpPr>
          <p:cNvPr id="5" name="Footer Placeholder 4">
            <a:extLst>
              <a:ext uri="{FF2B5EF4-FFF2-40B4-BE49-F238E27FC236}">
                <a16:creationId xmlns:a16="http://schemas.microsoft.com/office/drawing/2014/main" id="{0CA3EDAF-52BE-DB82-A778-2568977DF888}"/>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411459557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III.4 Banking &amp; European Market Stability Reserve</a:t>
            </a:r>
          </a:p>
        </p:txBody>
      </p:sp>
      <p:sp>
        <p:nvSpPr>
          <p:cNvPr id="3" name="Content Placeholder 2"/>
          <p:cNvSpPr>
            <a:spLocks noGrp="1"/>
          </p:cNvSpPr>
          <p:nvPr>
            <p:ph idx="1"/>
          </p:nvPr>
        </p:nvSpPr>
        <p:spPr>
          <a:xfrm>
            <a:off x="457200" y="1143000"/>
            <a:ext cx="8686800" cy="5181600"/>
          </a:xfrm>
        </p:spPr>
        <p:txBody>
          <a:bodyPr>
            <a:normAutofit/>
          </a:bodyPr>
          <a:lstStyle/>
          <a:p>
            <a:pPr marL="0" indent="0">
              <a:buNone/>
            </a:pPr>
            <a:r>
              <a:rPr lang="en-US" sz="1800" b="1" dirty="0"/>
              <a:t>Banking</a:t>
            </a:r>
            <a:r>
              <a:rPr lang="en-US" sz="1800" dirty="0"/>
              <a:t> and </a:t>
            </a:r>
            <a:r>
              <a:rPr lang="en-US" sz="1800" dirty="0" err="1"/>
              <a:t>interperiod</a:t>
            </a:r>
            <a:r>
              <a:rPr lang="en-US" sz="1800" dirty="0"/>
              <a:t> trading of Certificates:</a:t>
            </a:r>
          </a:p>
          <a:p>
            <a:r>
              <a:rPr lang="en-US" sz="1800" dirty="0"/>
              <a:t>A common mechanism to smooth shocks in cap and trade systems</a:t>
            </a:r>
            <a:br>
              <a:rPr lang="en-US" sz="1800" dirty="0"/>
            </a:br>
            <a:r>
              <a:rPr lang="en-US" sz="1800" dirty="0"/>
              <a:t>is to allow for banking of certificates from one period to the next</a:t>
            </a:r>
          </a:p>
          <a:p>
            <a:r>
              <a:rPr lang="en-US" sz="1800" dirty="0"/>
              <a:t>Works only if it is optimal to bank (borrowing is difficult for liability reasons)</a:t>
            </a:r>
          </a:p>
          <a:p>
            <a:r>
              <a:rPr lang="en-US" sz="1800" dirty="0"/>
              <a:t>Smart Cap includes its own mechanism for smoothing shocks,</a:t>
            </a:r>
            <a:br>
              <a:rPr lang="en-US" sz="1800" dirty="0"/>
            </a:br>
            <a:r>
              <a:rPr lang="en-US" sz="1800" dirty="0"/>
              <a:t>so banking is not required but can be combined if desired</a:t>
            </a:r>
            <a:br>
              <a:rPr lang="en-US" sz="1800" dirty="0"/>
            </a:br>
            <a:endParaRPr lang="en-US" sz="800" dirty="0"/>
          </a:p>
          <a:p>
            <a:pPr marL="0" indent="0">
              <a:buNone/>
            </a:pPr>
            <a:r>
              <a:rPr lang="en-US" sz="1800" dirty="0"/>
              <a:t>Comparison to </a:t>
            </a:r>
            <a:r>
              <a:rPr lang="en-US" sz="1800" b="1" dirty="0"/>
              <a:t>EU ETS market stability reserve (MRS)</a:t>
            </a:r>
            <a:r>
              <a:rPr lang="en-US" sz="1800" dirty="0"/>
              <a:t>: </a:t>
            </a:r>
          </a:p>
          <a:p>
            <a:r>
              <a:rPr lang="en-US" sz="1800" dirty="0"/>
              <a:t>MRS &amp; Smart Cap can both be used to counteract low certificate prices</a:t>
            </a:r>
          </a:p>
          <a:p>
            <a:r>
              <a:rPr lang="en-US" sz="1800" dirty="0"/>
              <a:t>MRS achieves reduction by canceling banked certificates</a:t>
            </a:r>
          </a:p>
          <a:p>
            <a:r>
              <a:rPr lang="en-US" sz="1800" dirty="0"/>
              <a:t>MRS thereby reduces the shock smoothing response of a classical cap and trade system by limiting the effectiveness of banking</a:t>
            </a:r>
          </a:p>
          <a:p>
            <a:r>
              <a:rPr lang="en-US" sz="1800" dirty="0"/>
              <a:t>By contrast a Smart Cap increases the shock-smoothing response</a:t>
            </a:r>
          </a:p>
        </p:txBody>
      </p:sp>
      <p:sp>
        <p:nvSpPr>
          <p:cNvPr id="6" name="Date Placeholder 5"/>
          <p:cNvSpPr>
            <a:spLocks noGrp="1"/>
          </p:cNvSpPr>
          <p:nvPr>
            <p:ph type="dt" sz="half" idx="10"/>
          </p:nvPr>
        </p:nvSpPr>
        <p:spPr/>
        <p:txBody>
          <a:bodyPr/>
          <a:lstStyle/>
          <a:p>
            <a:r>
              <a:rPr lang="en-US"/>
              <a:t>Smart Cap</a:t>
            </a:r>
            <a:endParaRPr lang="en-US" dirty="0"/>
          </a:p>
        </p:txBody>
      </p:sp>
      <p:sp>
        <p:nvSpPr>
          <p:cNvPr id="11" name="Slide Number Placeholder 10"/>
          <p:cNvSpPr>
            <a:spLocks noGrp="1"/>
          </p:cNvSpPr>
          <p:nvPr>
            <p:ph type="sldNum" sz="quarter" idx="4"/>
          </p:nvPr>
        </p:nvSpPr>
        <p:spPr/>
        <p:txBody>
          <a:bodyPr/>
          <a:lstStyle/>
          <a:p>
            <a:fld id="{54684863-ADF7-4CCE-8C45-7D8CD5ED6937}" type="slidenum">
              <a:rPr lang="en-US" smtClean="0"/>
              <a:pPr/>
              <a:t>26</a:t>
            </a:fld>
            <a:endParaRPr lang="en-US" dirty="0"/>
          </a:p>
        </p:txBody>
      </p:sp>
      <p:sp>
        <p:nvSpPr>
          <p:cNvPr id="5" name="Footer Placeholder 4">
            <a:extLst>
              <a:ext uri="{FF2B5EF4-FFF2-40B4-BE49-F238E27FC236}">
                <a16:creationId xmlns:a16="http://schemas.microsoft.com/office/drawing/2014/main" id="{F7A3DA2F-D9A3-D920-AD6A-C37B9CE1F15D}"/>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234959156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III.4 More on incentives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686800" cy="5181600"/>
              </a:xfrm>
            </p:spPr>
            <p:txBody>
              <a:bodyPr>
                <a:normAutofit/>
              </a:bodyPr>
              <a:lstStyle/>
              <a:p>
                <a:pPr marL="0" indent="0">
                  <a:buNone/>
                </a:pPr>
                <a:r>
                  <a:rPr lang="en-US" sz="1800" b="1" dirty="0"/>
                  <a:t>Psychological/moral incentive:</a:t>
                </a:r>
                <a:r>
                  <a:rPr lang="en-US" sz="1800" dirty="0"/>
                  <a:t> Issue with the </a:t>
                </a:r>
                <a:r>
                  <a:rPr lang="en-US" sz="1800" b="1" i="1" dirty="0"/>
                  <a:t>standard cap</a:t>
                </a:r>
                <a:r>
                  <a:rPr lang="en-US" sz="1800" dirty="0"/>
                  <a:t>:</a:t>
                </a:r>
              </a:p>
              <a:p>
                <a:r>
                  <a:rPr lang="en-US" sz="1800" dirty="0"/>
                  <a:t>If we abate, others will emit more</a:t>
                </a:r>
              </a:p>
              <a:p>
                <a:pPr marL="0" indent="0">
                  <a:buNone/>
                </a:pP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t> </a:t>
                </a:r>
                <a:r>
                  <a:rPr lang="en-US" sz="1800" u="sng" dirty="0"/>
                  <a:t>Eliminates moral incentive </a:t>
                </a:r>
                <a:r>
                  <a:rPr lang="en-US" sz="1800" dirty="0"/>
                  <a:t>to reduce emissions, </a:t>
                </a:r>
                <a:br>
                  <a:rPr lang="en-US" sz="1800" dirty="0"/>
                </a:br>
                <a:r>
                  <a:rPr lang="en-US" sz="1800" dirty="0"/>
                  <a:t>    converting it into a </a:t>
                </a:r>
                <a:r>
                  <a:rPr lang="en-US" sz="1800" u="sng" dirty="0"/>
                  <a:t>mere price incentive </a:t>
                </a:r>
                <a:r>
                  <a:rPr lang="en-US" sz="1800" dirty="0"/>
                  <a:t>(actions are strategic substitutes).</a:t>
                </a:r>
              </a:p>
              <a:p>
                <a:pPr marL="0" indent="0">
                  <a:buNone/>
                </a:pPr>
                <a:r>
                  <a:rPr lang="en-US" sz="1800" dirty="0"/>
                  <a:t> </a:t>
                </a:r>
                <a:r>
                  <a:rPr lang="en-US" sz="1800" b="1" i="1" dirty="0"/>
                  <a:t>Smart cap</a:t>
                </a:r>
                <a:r>
                  <a:rPr lang="en-US" sz="1800" dirty="0"/>
                  <a:t> addresses the moral incentive:</a:t>
                </a:r>
              </a:p>
              <a:p>
                <a:r>
                  <a:rPr lang="en-US" sz="1800" dirty="0"/>
                  <a:t>If we abate, price drops, (smart) cap contracts</a:t>
                </a:r>
                <a:br>
                  <a:rPr lang="en-US" sz="1800" dirty="0"/>
                </a:br>
                <a:r>
                  <a:rPr lang="en-US" sz="1800" dirty="0"/>
                  <a:t>(actions are strategic complements).</a:t>
                </a:r>
              </a:p>
              <a:p>
                <a:pPr marL="0" indent="0">
                  <a:buNone/>
                </a:pPr>
                <a:endParaRPr lang="en-US" sz="800" dirty="0"/>
              </a:p>
              <a:p>
                <a:pPr marL="0" indent="0">
                  <a:buNone/>
                </a:pPr>
                <a:r>
                  <a:rPr lang="en-US" sz="1800" b="1" dirty="0"/>
                  <a:t>Developing world &amp; offsetting</a:t>
                </a:r>
                <a:r>
                  <a:rPr lang="en-US" sz="1800" dirty="0"/>
                  <a:t> (e.g. clean development mechanism)</a:t>
                </a:r>
              </a:p>
              <a:p>
                <a:r>
                  <a:rPr lang="en-US" sz="1800" dirty="0"/>
                  <a:t>A critique with offsetting is that it’s used to keep price down and do little</a:t>
                </a:r>
              </a:p>
              <a:p>
                <a:r>
                  <a:rPr lang="en-US" sz="1800" dirty="0"/>
                  <a:t>Yet: very useful for efficient global CO2 reductions!</a:t>
                </a:r>
              </a:p>
              <a:p>
                <a:pPr marL="0" indent="0">
                  <a:buNone/>
                </a:pPr>
                <a:r>
                  <a:rPr lang="en-US" sz="1800" dirty="0"/>
                  <a:t>With smart cap: </a:t>
                </a:r>
              </a:p>
              <a:p>
                <a:r>
                  <a:rPr lang="en-US" sz="1800" dirty="0"/>
                  <a:t>Offsetting drops price and contracts local smart cap </a:t>
                </a:r>
                <a:br>
                  <a:rPr lang="en-US" sz="1800" dirty="0"/>
                </a:br>
                <a:r>
                  <a:rPr lang="en-US" sz="1800" dirty="0"/>
                  <a:t>(price drop more moderate, more overall abatement going 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686800" cy="5181600"/>
              </a:xfrm>
              <a:blipFill>
                <a:blip r:embed="rId3"/>
                <a:stretch>
                  <a:fillRect l="-585" t="-73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Smart Cap</a:t>
            </a:r>
            <a:endParaRPr lang="en-US" dirty="0"/>
          </a:p>
        </p:txBody>
      </p:sp>
      <p:sp>
        <p:nvSpPr>
          <p:cNvPr id="8" name="Slide Number Placeholder 7"/>
          <p:cNvSpPr>
            <a:spLocks noGrp="1"/>
          </p:cNvSpPr>
          <p:nvPr>
            <p:ph type="sldNum" sz="quarter" idx="4"/>
          </p:nvPr>
        </p:nvSpPr>
        <p:spPr/>
        <p:txBody>
          <a:bodyPr/>
          <a:lstStyle/>
          <a:p>
            <a:fld id="{54684863-ADF7-4CCE-8C45-7D8CD5ED6937}" type="slidenum">
              <a:rPr lang="en-US" smtClean="0"/>
              <a:pPr/>
              <a:t>27</a:t>
            </a:fld>
            <a:endParaRPr lang="en-US" dirty="0"/>
          </a:p>
        </p:txBody>
      </p:sp>
      <p:sp>
        <p:nvSpPr>
          <p:cNvPr id="6" name="Footer Placeholder 5">
            <a:extLst>
              <a:ext uri="{FF2B5EF4-FFF2-40B4-BE49-F238E27FC236}">
                <a16:creationId xmlns:a16="http://schemas.microsoft.com/office/drawing/2014/main" id="{05F4174D-E31A-37B1-14F1-62A4383EFD4F}"/>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3566947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95C1-384D-4509-A710-C143E86F631A}"/>
              </a:ext>
            </a:extLst>
          </p:cNvPr>
          <p:cNvSpPr>
            <a:spLocks noGrp="1"/>
          </p:cNvSpPr>
          <p:nvPr>
            <p:ph type="title"/>
          </p:nvPr>
        </p:nvSpPr>
        <p:spPr/>
        <p:txBody>
          <a:bodyPr/>
          <a:lstStyle/>
          <a:p>
            <a:r>
              <a:rPr lang="en-US" dirty="0"/>
              <a:t>III.4 Practical Points regarding Implementation</a:t>
            </a:r>
          </a:p>
        </p:txBody>
      </p:sp>
      <p:sp>
        <p:nvSpPr>
          <p:cNvPr id="3" name="Content Placeholder 2">
            <a:extLst>
              <a:ext uri="{FF2B5EF4-FFF2-40B4-BE49-F238E27FC236}">
                <a16:creationId xmlns:a16="http://schemas.microsoft.com/office/drawing/2014/main" id="{AE9D56FF-515A-4011-BE82-45E4BE20DF5C}"/>
              </a:ext>
            </a:extLst>
          </p:cNvPr>
          <p:cNvSpPr>
            <a:spLocks noGrp="1"/>
          </p:cNvSpPr>
          <p:nvPr>
            <p:ph idx="1"/>
          </p:nvPr>
        </p:nvSpPr>
        <p:spPr>
          <a:xfrm>
            <a:off x="457200" y="1143000"/>
            <a:ext cx="8534400" cy="5181600"/>
          </a:xfrm>
        </p:spPr>
        <p:txBody>
          <a:bodyPr>
            <a:normAutofit fontScale="77500" lnSpcReduction="20000"/>
          </a:bodyPr>
          <a:lstStyle/>
          <a:p>
            <a:pPr marL="0" indent="0">
              <a:buNone/>
            </a:pPr>
            <a:r>
              <a:rPr lang="en-US" dirty="0"/>
              <a:t>Trading “certificates” rather than “tons of CO2”:</a:t>
            </a:r>
          </a:p>
          <a:p>
            <a:r>
              <a:rPr lang="en-US" dirty="0"/>
              <a:t>Similar to existing </a:t>
            </a:r>
            <a:r>
              <a:rPr lang="en-US" dirty="0">
                <a:solidFill>
                  <a:schemeClr val="accent2"/>
                </a:solidFill>
              </a:rPr>
              <a:t>ITQs in fishery </a:t>
            </a:r>
            <a:r>
              <a:rPr lang="en-US" dirty="0"/>
              <a:t>(Individual transferable fishing quotas)</a:t>
            </a:r>
          </a:p>
          <a:p>
            <a:r>
              <a:rPr lang="en-US" dirty="0"/>
              <a:t>There we trade shares of a (fish-) pie whose </a:t>
            </a:r>
            <a:r>
              <a:rPr lang="en-US" i="1" dirty="0"/>
              <a:t>size</a:t>
            </a:r>
            <a:r>
              <a:rPr lang="en-US" dirty="0"/>
              <a:t> is </a:t>
            </a:r>
            <a:r>
              <a:rPr lang="en-US" i="1" dirty="0"/>
              <a:t>directly set </a:t>
            </a:r>
            <a:r>
              <a:rPr lang="en-US" dirty="0"/>
              <a:t>by policy maker</a:t>
            </a:r>
          </a:p>
          <a:p>
            <a:r>
              <a:rPr lang="en-US" dirty="0"/>
              <a:t>Here: trade shares of a (carbon-) pie whose </a:t>
            </a:r>
            <a:r>
              <a:rPr lang="en-US" dirty="0">
                <a:solidFill>
                  <a:schemeClr val="accent2"/>
                </a:solidFill>
              </a:rPr>
              <a:t>size</a:t>
            </a:r>
            <a:r>
              <a:rPr lang="en-US" dirty="0"/>
              <a:t> is </a:t>
            </a:r>
            <a:r>
              <a:rPr lang="en-US" dirty="0">
                <a:solidFill>
                  <a:schemeClr val="accent2"/>
                </a:solidFill>
              </a:rPr>
              <a:t>endogenously set </a:t>
            </a:r>
            <a:r>
              <a:rPr lang="en-US" dirty="0"/>
              <a:t>by the market</a:t>
            </a:r>
          </a:p>
          <a:p>
            <a:r>
              <a:rPr lang="en-US" dirty="0"/>
              <a:t>For major markets </a:t>
            </a:r>
            <a:r>
              <a:rPr lang="en-US" dirty="0">
                <a:solidFill>
                  <a:schemeClr val="accent2"/>
                </a:solidFill>
              </a:rPr>
              <a:t>arbitrageurs</a:t>
            </a:r>
            <a:r>
              <a:rPr lang="en-US" dirty="0"/>
              <a:t> can/will offer “</a:t>
            </a:r>
            <a:r>
              <a:rPr lang="en-US" dirty="0">
                <a:solidFill>
                  <a:schemeClr val="accent2"/>
                </a:solidFill>
              </a:rPr>
              <a:t>ton CO2</a:t>
            </a:r>
            <a:r>
              <a:rPr lang="en-US" dirty="0"/>
              <a:t> certificates/derivatives”</a:t>
            </a:r>
          </a:p>
          <a:p>
            <a:pPr marL="0" indent="0">
              <a:buNone/>
            </a:pPr>
            <a:endParaRPr lang="en-US" sz="900" b="1" dirty="0"/>
          </a:p>
          <a:p>
            <a:pPr marL="0" indent="0">
              <a:buNone/>
            </a:pPr>
            <a:r>
              <a:rPr lang="en-US" dirty="0"/>
              <a:t>EU requires unanimity rules for price instruments:</a:t>
            </a:r>
          </a:p>
          <a:p>
            <a:r>
              <a:rPr lang="en-US" dirty="0"/>
              <a:t>smart cap remains a </a:t>
            </a:r>
            <a:r>
              <a:rPr lang="en-US" dirty="0">
                <a:solidFill>
                  <a:schemeClr val="accent2"/>
                </a:solidFill>
              </a:rPr>
              <a:t>quantity regulation</a:t>
            </a:r>
            <a:r>
              <a:rPr lang="en-US" dirty="0"/>
              <a:t>, yet even more efficient than a tax</a:t>
            </a:r>
          </a:p>
          <a:p>
            <a:endParaRPr lang="en-US" sz="900" dirty="0"/>
          </a:p>
          <a:p>
            <a:pPr marL="0" indent="0">
              <a:buNone/>
            </a:pPr>
            <a:r>
              <a:rPr lang="en-US" dirty="0"/>
              <a:t>In case trading a “non-ton” still politically infeasible:</a:t>
            </a:r>
          </a:p>
          <a:p>
            <a:r>
              <a:rPr lang="en-US" i="1" dirty="0"/>
              <a:t>Use </a:t>
            </a:r>
            <a:r>
              <a:rPr lang="en-US" sz="2100" i="1" dirty="0">
                <a:solidFill>
                  <a:schemeClr val="accent2"/>
                </a:solidFill>
              </a:rPr>
              <a:t>previous periods price</a:t>
            </a:r>
            <a:r>
              <a:rPr lang="en-US" i="1" dirty="0"/>
              <a:t> in present period or</a:t>
            </a:r>
          </a:p>
          <a:p>
            <a:r>
              <a:rPr lang="en-US" i="1" dirty="0"/>
              <a:t>At least use </a:t>
            </a:r>
            <a:r>
              <a:rPr lang="en-US" i="1" dirty="0">
                <a:solidFill>
                  <a:schemeClr val="accent2"/>
                </a:solidFill>
              </a:rPr>
              <a:t>smart tax for individual certificate auctions</a:t>
            </a:r>
            <a:br>
              <a:rPr lang="en-US" i="1" dirty="0">
                <a:solidFill>
                  <a:schemeClr val="accent2"/>
                </a:solidFill>
              </a:rPr>
            </a:br>
            <a:r>
              <a:rPr lang="en-US" dirty="0"/>
              <a:t>announce offer curve early on so markets anticipate</a:t>
            </a:r>
          </a:p>
          <a:p>
            <a:r>
              <a:rPr lang="en-US" dirty="0"/>
              <a:t>If also that is too much asked: </a:t>
            </a:r>
            <a:br>
              <a:rPr lang="en-US" dirty="0"/>
            </a:br>
            <a:r>
              <a:rPr lang="en-US" i="1" dirty="0"/>
              <a:t>At the very least let </a:t>
            </a:r>
            <a:r>
              <a:rPr lang="en-US" i="1" dirty="0">
                <a:solidFill>
                  <a:schemeClr val="accent2"/>
                </a:solidFill>
              </a:rPr>
              <a:t>auctioned quantity </a:t>
            </a:r>
            <a:r>
              <a:rPr lang="en-US" i="1" dirty="0"/>
              <a:t>be a </a:t>
            </a:r>
            <a:r>
              <a:rPr lang="en-US" i="1" dirty="0">
                <a:solidFill>
                  <a:schemeClr val="accent2"/>
                </a:solidFill>
              </a:rPr>
              <a:t>function of the price of previous auction(s)</a:t>
            </a:r>
          </a:p>
          <a:p>
            <a:pPr marL="0" indent="0">
              <a:buNone/>
            </a:pPr>
            <a:r>
              <a:rPr lang="en-US" dirty="0">
                <a:solidFill>
                  <a:schemeClr val="accent2"/>
                </a:solidFill>
              </a:rPr>
              <a:t>Still major efficiency improvement, even if policy response is delayed and certificates already on the market are not affected. Yet, anticipation effects will counteract these short-comings. </a:t>
            </a:r>
          </a:p>
        </p:txBody>
      </p:sp>
      <p:sp>
        <p:nvSpPr>
          <p:cNvPr id="5" name="Date Placeholder 4"/>
          <p:cNvSpPr>
            <a:spLocks noGrp="1"/>
          </p:cNvSpPr>
          <p:nvPr>
            <p:ph type="dt" sz="half" idx="10"/>
          </p:nvPr>
        </p:nvSpPr>
        <p:spPr/>
        <p:txBody>
          <a:bodyPr/>
          <a:lstStyle/>
          <a:p>
            <a:r>
              <a:rPr lang="en-US"/>
              <a:t>Smart Cap</a:t>
            </a:r>
            <a:endParaRPr lang="en-US" dirty="0"/>
          </a:p>
        </p:txBody>
      </p:sp>
      <p:sp>
        <p:nvSpPr>
          <p:cNvPr id="7" name="Slide Number Placeholder 6"/>
          <p:cNvSpPr>
            <a:spLocks noGrp="1"/>
          </p:cNvSpPr>
          <p:nvPr>
            <p:ph type="sldNum" sz="quarter" idx="4"/>
          </p:nvPr>
        </p:nvSpPr>
        <p:spPr/>
        <p:txBody>
          <a:bodyPr/>
          <a:lstStyle/>
          <a:p>
            <a:fld id="{54684863-ADF7-4CCE-8C45-7D8CD5ED6937}" type="slidenum">
              <a:rPr lang="en-US" smtClean="0"/>
              <a:pPr/>
              <a:t>28</a:t>
            </a:fld>
            <a:endParaRPr lang="en-US" dirty="0"/>
          </a:p>
        </p:txBody>
      </p:sp>
      <p:sp>
        <p:nvSpPr>
          <p:cNvPr id="6" name="Footer Placeholder 5">
            <a:extLst>
              <a:ext uri="{FF2B5EF4-FFF2-40B4-BE49-F238E27FC236}">
                <a16:creationId xmlns:a16="http://schemas.microsoft.com/office/drawing/2014/main" id="{4C2B4C04-23B5-2608-39F3-7A02DF16F893}"/>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2143308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92500" lnSpcReduction="10000"/>
          </a:bodyPr>
          <a:lstStyle/>
          <a:p>
            <a:pPr marL="0" indent="0">
              <a:buNone/>
            </a:pPr>
            <a:r>
              <a:rPr lang="en-US" sz="1800" dirty="0"/>
              <a:t>Dynamic Model of First Best Policy in “Taxes vs Quantities” World</a:t>
            </a:r>
          </a:p>
          <a:p>
            <a:r>
              <a:rPr lang="en-US" sz="1800" dirty="0"/>
              <a:t>Cost shocks also shift  “MD curve”  (here = Social Cost of Carbon)</a:t>
            </a:r>
          </a:p>
          <a:p>
            <a:r>
              <a:rPr lang="en-US" sz="1800" dirty="0"/>
              <a:t>Smart tax traces out optimal price-quantity response</a:t>
            </a:r>
          </a:p>
          <a:p>
            <a:r>
              <a:rPr lang="en-US" sz="1800" b="1" i="1" dirty="0"/>
              <a:t>Smart tax</a:t>
            </a:r>
            <a:r>
              <a:rPr lang="en-US" sz="1800" dirty="0"/>
              <a:t> usually steeper than “MD=SCC curve”, can even be vertical (std cap first best) or slope down</a:t>
            </a:r>
          </a:p>
          <a:p>
            <a:pPr marL="0" indent="0">
              <a:buNone/>
            </a:pPr>
            <a:endParaRPr lang="en-US" sz="1800" dirty="0"/>
          </a:p>
          <a:p>
            <a:pPr marL="0" indent="0">
              <a:buNone/>
            </a:pPr>
            <a:r>
              <a:rPr lang="en-US" sz="1800" b="1" i="1" dirty="0"/>
              <a:t>Smart Cap </a:t>
            </a:r>
            <a:r>
              <a:rPr lang="en-US" sz="1800" dirty="0"/>
              <a:t>:</a:t>
            </a:r>
          </a:p>
          <a:p>
            <a:r>
              <a:rPr lang="en-US" sz="1800" dirty="0"/>
              <a:t>Trade certificates. Price determines CO2 conversion. </a:t>
            </a:r>
          </a:p>
          <a:p>
            <a:r>
              <a:rPr lang="en-US" sz="1800" dirty="0"/>
              <a:t>Contracts or expands the cap in response to the market price</a:t>
            </a:r>
          </a:p>
          <a:p>
            <a:r>
              <a:rPr lang="en-US" sz="1800" dirty="0"/>
              <a:t>Implements optimal price-quantity response with minimal information requirement </a:t>
            </a:r>
          </a:p>
          <a:p>
            <a:r>
              <a:rPr lang="en-US" sz="1800" dirty="0"/>
              <a:t>Is an “optimal compromise” between cap &amp; tax both economically </a:t>
            </a:r>
            <a:br>
              <a:rPr lang="en-US" sz="1800" dirty="0"/>
            </a:br>
            <a:r>
              <a:rPr lang="en-US" sz="1800" i="1" dirty="0"/>
              <a:t>&amp; politically</a:t>
            </a:r>
          </a:p>
          <a:p>
            <a:r>
              <a:rPr lang="en-US" sz="1800" dirty="0"/>
              <a:t>Employs &amp; only slightly modifies existing institutions </a:t>
            </a:r>
          </a:p>
          <a:p>
            <a:r>
              <a:rPr lang="en-US" sz="1800" i="1" dirty="0"/>
              <a:t>Has a better incentive structure than standard cap &amp; hybrid system</a:t>
            </a:r>
          </a:p>
        </p:txBody>
      </p:sp>
      <p:sp>
        <p:nvSpPr>
          <p:cNvPr id="4" name="Date Placeholder 3"/>
          <p:cNvSpPr>
            <a:spLocks noGrp="1"/>
          </p:cNvSpPr>
          <p:nvPr>
            <p:ph type="dt" sz="half" idx="10"/>
          </p:nvPr>
        </p:nvSpPr>
        <p:spPr/>
        <p:txBody>
          <a:bodyPr/>
          <a:lstStyle/>
          <a:p>
            <a:r>
              <a:rPr lang="en-US"/>
              <a:t>Smart Cap</a:t>
            </a:r>
            <a:endParaRPr lang="en-US" dirty="0"/>
          </a:p>
        </p:txBody>
      </p:sp>
      <p:sp>
        <p:nvSpPr>
          <p:cNvPr id="8" name="Slide Number Placeholder 7"/>
          <p:cNvSpPr>
            <a:spLocks noGrp="1"/>
          </p:cNvSpPr>
          <p:nvPr>
            <p:ph type="sldNum" sz="quarter" idx="4"/>
          </p:nvPr>
        </p:nvSpPr>
        <p:spPr/>
        <p:txBody>
          <a:bodyPr/>
          <a:lstStyle/>
          <a:p>
            <a:fld id="{54684863-ADF7-4CCE-8C45-7D8CD5ED6937}" type="slidenum">
              <a:rPr lang="en-US" smtClean="0"/>
              <a:pPr/>
              <a:t>29</a:t>
            </a:fld>
            <a:endParaRPr lang="en-US" dirty="0"/>
          </a:p>
        </p:txBody>
      </p:sp>
      <p:sp>
        <p:nvSpPr>
          <p:cNvPr id="6" name="Footer Placeholder 5">
            <a:extLst>
              <a:ext uri="{FF2B5EF4-FFF2-40B4-BE49-F238E27FC236}">
                <a16:creationId xmlns:a16="http://schemas.microsoft.com/office/drawing/2014/main" id="{FAFE5A21-7B5C-2D1A-B2C0-0EB6283526C5}"/>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16104949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DBBE-1987-B67F-7A48-F9CF6BA660F6}"/>
              </a:ext>
            </a:extLst>
          </p:cNvPr>
          <p:cNvSpPr>
            <a:spLocks noGrp="1"/>
          </p:cNvSpPr>
          <p:nvPr>
            <p:ph type="title"/>
          </p:nvPr>
        </p:nvSpPr>
        <p:spPr/>
        <p:txBody>
          <a:bodyPr/>
          <a:lstStyle/>
          <a:p>
            <a:r>
              <a:rPr lang="en-US" dirty="0"/>
              <a:t>Carbon Pricing Around The World</a:t>
            </a:r>
          </a:p>
        </p:txBody>
      </p:sp>
      <p:pic>
        <p:nvPicPr>
          <p:cNvPr id="6" name="Content Placeholder 5">
            <a:extLst>
              <a:ext uri="{FF2B5EF4-FFF2-40B4-BE49-F238E27FC236}">
                <a16:creationId xmlns:a16="http://schemas.microsoft.com/office/drawing/2014/main" id="{F464C761-3A68-E35F-0C2B-8BD3D25E4D36}"/>
              </a:ext>
            </a:extLst>
          </p:cNvPr>
          <p:cNvPicPr>
            <a:picLocks noGrp="1" noChangeAspect="1"/>
          </p:cNvPicPr>
          <p:nvPr>
            <p:ph idx="1"/>
          </p:nvPr>
        </p:nvPicPr>
        <p:blipFill>
          <a:blip r:embed="rId3"/>
          <a:stretch>
            <a:fillRect/>
          </a:stretch>
        </p:blipFill>
        <p:spPr>
          <a:xfrm>
            <a:off x="0" y="1376356"/>
            <a:ext cx="9027437" cy="4774439"/>
          </a:xfrm>
          <a:prstGeom prst="rect">
            <a:avLst/>
          </a:prstGeom>
        </p:spPr>
      </p:pic>
      <p:sp>
        <p:nvSpPr>
          <p:cNvPr id="4" name="Date Placeholder 3">
            <a:extLst>
              <a:ext uri="{FF2B5EF4-FFF2-40B4-BE49-F238E27FC236}">
                <a16:creationId xmlns:a16="http://schemas.microsoft.com/office/drawing/2014/main" id="{CF72A060-CBEB-D6E5-5CDB-98AA21CDCD3A}"/>
              </a:ext>
            </a:extLst>
          </p:cNvPr>
          <p:cNvSpPr>
            <a:spLocks noGrp="1"/>
          </p:cNvSpPr>
          <p:nvPr>
            <p:ph type="dt" sz="half" idx="10"/>
          </p:nvPr>
        </p:nvSpPr>
        <p:spPr/>
        <p:txBody>
          <a:bodyPr/>
          <a:lstStyle/>
          <a:p>
            <a:r>
              <a:rPr lang="en-US"/>
              <a:t>Smart Cap</a:t>
            </a:r>
            <a:endParaRPr lang="en-US" dirty="0"/>
          </a:p>
        </p:txBody>
      </p:sp>
      <p:sp>
        <p:nvSpPr>
          <p:cNvPr id="5" name="Slide Number Placeholder 4">
            <a:extLst>
              <a:ext uri="{FF2B5EF4-FFF2-40B4-BE49-F238E27FC236}">
                <a16:creationId xmlns:a16="http://schemas.microsoft.com/office/drawing/2014/main" id="{9B17C529-6E62-89F8-61C0-997B6353A2B9}"/>
              </a:ext>
            </a:extLst>
          </p:cNvPr>
          <p:cNvSpPr>
            <a:spLocks noGrp="1"/>
          </p:cNvSpPr>
          <p:nvPr>
            <p:ph type="sldNum" sz="quarter" idx="4"/>
          </p:nvPr>
        </p:nvSpPr>
        <p:spPr/>
        <p:txBody>
          <a:bodyPr/>
          <a:lstStyle/>
          <a:p>
            <a:fld id="{54684863-ADF7-4CCE-8C45-7D8CD5ED6937}" type="slidenum">
              <a:rPr lang="en-US" smtClean="0"/>
              <a:pPr/>
              <a:t>3</a:t>
            </a:fld>
            <a:endParaRPr lang="en-US" dirty="0"/>
          </a:p>
        </p:txBody>
      </p:sp>
      <p:sp>
        <p:nvSpPr>
          <p:cNvPr id="7" name="TextBox 6">
            <a:extLst>
              <a:ext uri="{FF2B5EF4-FFF2-40B4-BE49-F238E27FC236}">
                <a16:creationId xmlns:a16="http://schemas.microsoft.com/office/drawing/2014/main" id="{C80310C7-A621-FACB-8DE1-8E2ACD606EC0}"/>
              </a:ext>
            </a:extLst>
          </p:cNvPr>
          <p:cNvSpPr txBox="1"/>
          <p:nvPr/>
        </p:nvSpPr>
        <p:spPr>
          <a:xfrm>
            <a:off x="381000" y="6138256"/>
            <a:ext cx="8382000" cy="276999"/>
          </a:xfrm>
          <a:prstGeom prst="rect">
            <a:avLst/>
          </a:prstGeom>
          <a:noFill/>
        </p:spPr>
        <p:txBody>
          <a:bodyPr wrap="square" rtlCol="0">
            <a:spAutoFit/>
          </a:bodyPr>
          <a:lstStyle/>
          <a:p>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The World Bank. 2021. “State and Trends of Carbon Pricing 2021” (May), World Bank, Washington, DC. </a:t>
            </a:r>
          </a:p>
        </p:txBody>
      </p:sp>
      <p:sp>
        <p:nvSpPr>
          <p:cNvPr id="8" name="TextBox 7">
            <a:extLst>
              <a:ext uri="{FF2B5EF4-FFF2-40B4-BE49-F238E27FC236}">
                <a16:creationId xmlns:a16="http://schemas.microsoft.com/office/drawing/2014/main" id="{0B245FAF-CF9A-08DD-209B-68E4D78B46E1}"/>
              </a:ext>
            </a:extLst>
          </p:cNvPr>
          <p:cNvSpPr txBox="1"/>
          <p:nvPr/>
        </p:nvSpPr>
        <p:spPr>
          <a:xfrm>
            <a:off x="73306" y="1043174"/>
            <a:ext cx="8949886" cy="338554"/>
          </a:xfrm>
          <a:prstGeom prst="rect">
            <a:avLst/>
          </a:prstGeom>
          <a:noFill/>
        </p:spPr>
        <p:txBody>
          <a:bodyPr wrap="none" rtlCol="0">
            <a:spAutoFit/>
          </a:bodyPr>
          <a:lstStyle/>
          <a:p>
            <a:r>
              <a:rPr lang="en-US" sz="1600" dirty="0">
                <a:solidFill>
                  <a:srgbClr val="599172"/>
                </a:solidFill>
                <a:latin typeface="Arial Unicode MS" panose="020B0604020202020204" pitchFamily="34" charset="-128"/>
                <a:ea typeface="Arial Unicode MS" panose="020B0604020202020204" pitchFamily="34" charset="-128"/>
                <a:cs typeface="Arial Unicode MS" panose="020B0604020202020204" pitchFamily="34" charset="-128"/>
              </a:rPr>
              <a:t>Greenish</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Emissions Trading. </a:t>
            </a:r>
            <a:r>
              <a:rPr lang="en-US" sz="1600" dirty="0" err="1">
                <a:solidFill>
                  <a:srgbClr val="BD6100"/>
                </a:solidFill>
                <a:latin typeface="Arial Unicode MS" panose="020B0604020202020204" pitchFamily="34" charset="-128"/>
                <a:ea typeface="Arial Unicode MS" panose="020B0604020202020204" pitchFamily="34" charset="-128"/>
                <a:cs typeface="Arial Unicode MS" panose="020B0604020202020204" pitchFamily="34" charset="-128"/>
              </a:rPr>
              <a:t>Redish</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Carbon Tax. Striped: Both. Yellowish: </a:t>
            </a:r>
            <a:r>
              <a:rPr lang="en-US" sz="1600">
                <a:latin typeface="Arial Unicode MS" panose="020B0604020202020204" pitchFamily="34" charset="-128"/>
                <a:ea typeface="Arial Unicode MS" panose="020B0604020202020204" pitchFamily="34" charset="-128"/>
                <a:cs typeface="Arial Unicode MS" panose="020B0604020202020204" pitchFamily="34" charset="-128"/>
              </a:rPr>
              <a:t>under consideration.</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Footer Placeholder 8">
            <a:extLst>
              <a:ext uri="{FF2B5EF4-FFF2-40B4-BE49-F238E27FC236}">
                <a16:creationId xmlns:a16="http://schemas.microsoft.com/office/drawing/2014/main" id="{F7976EA4-11CA-8430-4E07-D067365B10E5}"/>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330502685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6C2D9-90DF-4086-D564-86D7AEAD7711}"/>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EF8DFF84-1B79-09FE-934A-9A42F3B4BBD5}"/>
              </a:ext>
            </a:extLst>
          </p:cNvPr>
          <p:cNvSpPr>
            <a:spLocks noGrp="1"/>
          </p:cNvSpPr>
          <p:nvPr>
            <p:ph idx="1"/>
          </p:nvPr>
        </p:nvSpPr>
        <p:spPr/>
        <p:txBody>
          <a:bodyPr>
            <a:normAutofit fontScale="92500" lnSpcReduction="10000"/>
          </a:bodyPr>
          <a:lstStyle/>
          <a:p>
            <a:pPr marL="252000" indent="-457200">
              <a:buNone/>
            </a:pPr>
            <a:r>
              <a:rPr lang="en-US" sz="1200" dirty="0" err="1"/>
              <a:t>Boleslavsky</a:t>
            </a:r>
            <a:r>
              <a:rPr lang="en-US" sz="1200" dirty="0"/>
              <a:t>, R. &amp; Kelly, D. L. (2014), ‘Dynamic regulation design without payments: The importance of timing’, Journal of Public Economics 120, 169–180.</a:t>
            </a:r>
          </a:p>
          <a:p>
            <a:pPr marL="252000" indent="-457200">
              <a:buNone/>
            </a:pPr>
            <a:r>
              <a:rPr lang="en-US" sz="1200" dirty="0"/>
              <a:t>Dasgupta, P., Hammond, P. &amp; </a:t>
            </a:r>
            <a:r>
              <a:rPr lang="en-US" sz="1200" dirty="0" err="1"/>
              <a:t>Maskin</a:t>
            </a:r>
            <a:r>
              <a:rPr lang="en-US" sz="1200" dirty="0"/>
              <a:t>, E. (1980), ‘On imperfect information and optimal pollution control’, The Review of Economic Studies 47(5), 857–860.</a:t>
            </a:r>
          </a:p>
          <a:p>
            <a:pPr marL="252000" indent="-457200">
              <a:buNone/>
            </a:pPr>
            <a:r>
              <a:rPr lang="en-US" sz="1200" dirty="0"/>
              <a:t>Fell, H., </a:t>
            </a:r>
            <a:r>
              <a:rPr lang="en-US" sz="1200" dirty="0" err="1"/>
              <a:t>Burtraw</a:t>
            </a:r>
            <a:r>
              <a:rPr lang="en-US" sz="1200" dirty="0"/>
              <a:t>, D., Morgenstern, R. D. &amp; Palmer, K. L. (2012), ‘Soft and hard price collars in a cap-and-trade system: A comparative analysis’, Journal of Environmental Economics and Management 64, 183–198.</a:t>
            </a:r>
          </a:p>
          <a:p>
            <a:pPr marL="252000" indent="-457200">
              <a:buNone/>
            </a:pPr>
            <a:r>
              <a:rPr lang="en-US" sz="1200" dirty="0"/>
              <a:t>Fischer, C. &amp; </a:t>
            </a:r>
            <a:r>
              <a:rPr lang="en-US" sz="1200" dirty="0" err="1"/>
              <a:t>Springborn</a:t>
            </a:r>
            <a:r>
              <a:rPr lang="en-US" sz="1200" dirty="0"/>
              <a:t>, M. (2011), ‘Emissions targets and the real business cycle: Intensity targets versus caps or taxes’, Journal of Environmental Economics and Management 62, 352–366.</a:t>
            </a:r>
          </a:p>
          <a:p>
            <a:pPr marL="252000" indent="-457200">
              <a:buNone/>
            </a:pPr>
            <a:r>
              <a:rPr lang="en-US" sz="1200" dirty="0" err="1"/>
              <a:t>Heutel</a:t>
            </a:r>
            <a:r>
              <a:rPr lang="en-US" sz="1200" dirty="0"/>
              <a:t>, G. (2012), ‘How should environmental policy respond to business cycles? optimal policy under persistent productivity shocks’, Review of Economic Dynamics 15, 244–264.</a:t>
            </a:r>
          </a:p>
          <a:p>
            <a:pPr marL="252000" indent="-457200">
              <a:buNone/>
            </a:pPr>
            <a:r>
              <a:rPr lang="en-US" sz="1200" dirty="0" err="1"/>
              <a:t>Hoel</a:t>
            </a:r>
            <a:r>
              <a:rPr lang="en-US" sz="1200" dirty="0"/>
              <a:t>, M. &amp; Karp, L. (2001), ‘Taxes and quotas for a stock pollutant with multiplicative uncertainty’, Journal of Public Economics 82, 91–114.</a:t>
            </a:r>
          </a:p>
          <a:p>
            <a:pPr marL="252000" indent="-457200">
              <a:buNone/>
            </a:pPr>
            <a:r>
              <a:rPr lang="en-US" sz="1200" dirty="0" err="1"/>
              <a:t>Hoel</a:t>
            </a:r>
            <a:r>
              <a:rPr lang="en-US" sz="1200" dirty="0"/>
              <a:t>, M., &amp; Karp, L. (2002). Taxes versus quotas for a stock pollutant. Resource and Energy Economics, 24(4), 367-384.</a:t>
            </a:r>
          </a:p>
          <a:p>
            <a:pPr marL="252000" indent="-457200">
              <a:buNone/>
            </a:pPr>
            <a:r>
              <a:rPr lang="en-US" sz="1200" dirty="0"/>
              <a:t>Montero, J.-P. (2008), ‘A simple auction mechanism for the optimal allocation of the commons’, American Economic Review 98(1), 496–518.</a:t>
            </a:r>
          </a:p>
          <a:p>
            <a:pPr marL="252000" indent="-457200">
              <a:buNone/>
            </a:pPr>
            <a:r>
              <a:rPr lang="en-US" sz="1200" dirty="0"/>
              <a:t>Karp, L., &amp; Traeger, C. (2024). Smart Cap. Journal of the European Economic Association. Forthcoming 2024. Main reference for the present results. </a:t>
            </a:r>
          </a:p>
          <a:p>
            <a:pPr marL="252000" indent="-457200">
              <a:buNone/>
            </a:pPr>
            <a:r>
              <a:rPr lang="en-US" sz="1200" dirty="0"/>
              <a:t>Karp, L., &amp; Traeger, C. (2024). Taxes versus quantities reassessed. Journal of Environmental Economics and Management, 102951.</a:t>
            </a:r>
          </a:p>
          <a:p>
            <a:pPr marL="252000" indent="-457200">
              <a:buNone/>
            </a:pPr>
            <a:r>
              <a:rPr lang="en-US" sz="1200" dirty="0"/>
              <a:t>Karp, L. &amp; Zhang, J. (2005), ‘Regulation of stock externalities with correlated abatement costs’, Environmental and Resource Economics 32, 273–299.</a:t>
            </a:r>
          </a:p>
          <a:p>
            <a:pPr marL="252000" indent="-457200">
              <a:buNone/>
            </a:pPr>
            <a:r>
              <a:rPr lang="en-US" sz="1200" dirty="0" err="1"/>
              <a:t>Kollenberg</a:t>
            </a:r>
            <a:r>
              <a:rPr lang="en-US" sz="1200" dirty="0"/>
              <a:t>, S. &amp; </a:t>
            </a:r>
            <a:r>
              <a:rPr lang="en-US" sz="1200" dirty="0" err="1"/>
              <a:t>Taschini</a:t>
            </a:r>
            <a:r>
              <a:rPr lang="en-US" sz="1200" dirty="0"/>
              <a:t>, L. (2016), ‘Emissions trading systems with cap adjustments’, Journal of Environmental Economics and Management 80, 20–36.</a:t>
            </a:r>
          </a:p>
          <a:p>
            <a:pPr marL="252000" indent="-457200"/>
            <a:endParaRPr lang="en-US" sz="1200" dirty="0"/>
          </a:p>
          <a:p>
            <a:pPr marL="252000" indent="-457200"/>
            <a:endParaRPr lang="en-US" sz="1200" dirty="0"/>
          </a:p>
          <a:p>
            <a:pPr marL="252000" indent="-457200"/>
            <a:endParaRPr lang="en-US" sz="1200" dirty="0"/>
          </a:p>
          <a:p>
            <a:pPr marL="252000" indent="-457200"/>
            <a:endParaRPr lang="en-US" sz="1200" dirty="0"/>
          </a:p>
          <a:p>
            <a:pPr marL="252000" indent="-457200"/>
            <a:endParaRPr lang="en-US" sz="1200" dirty="0"/>
          </a:p>
          <a:p>
            <a:pPr marL="252000" indent="-457200"/>
            <a:endParaRPr lang="en-US" sz="1200" dirty="0"/>
          </a:p>
        </p:txBody>
      </p:sp>
      <p:sp>
        <p:nvSpPr>
          <p:cNvPr id="4" name="Date Placeholder 3">
            <a:extLst>
              <a:ext uri="{FF2B5EF4-FFF2-40B4-BE49-F238E27FC236}">
                <a16:creationId xmlns:a16="http://schemas.microsoft.com/office/drawing/2014/main" id="{B07D501C-0196-F1A8-9B0C-1889BB0367DE}"/>
              </a:ext>
            </a:extLst>
          </p:cNvPr>
          <p:cNvSpPr>
            <a:spLocks noGrp="1"/>
          </p:cNvSpPr>
          <p:nvPr>
            <p:ph type="dt" sz="half" idx="10"/>
          </p:nvPr>
        </p:nvSpPr>
        <p:spPr/>
        <p:txBody>
          <a:bodyPr/>
          <a:lstStyle/>
          <a:p>
            <a:r>
              <a:rPr lang="en-US"/>
              <a:t>Smart Cap</a:t>
            </a:r>
            <a:endParaRPr lang="en-US" dirty="0"/>
          </a:p>
        </p:txBody>
      </p:sp>
      <p:sp>
        <p:nvSpPr>
          <p:cNvPr id="5" name="Slide Number Placeholder 4">
            <a:extLst>
              <a:ext uri="{FF2B5EF4-FFF2-40B4-BE49-F238E27FC236}">
                <a16:creationId xmlns:a16="http://schemas.microsoft.com/office/drawing/2014/main" id="{7D43DB4D-1C7A-04B6-1E8F-83448F101B82}"/>
              </a:ext>
            </a:extLst>
          </p:cNvPr>
          <p:cNvSpPr>
            <a:spLocks noGrp="1"/>
          </p:cNvSpPr>
          <p:nvPr>
            <p:ph type="sldNum" sz="quarter" idx="4"/>
          </p:nvPr>
        </p:nvSpPr>
        <p:spPr/>
        <p:txBody>
          <a:bodyPr/>
          <a:lstStyle/>
          <a:p>
            <a:fld id="{54684863-ADF7-4CCE-8C45-7D8CD5ED6937}" type="slidenum">
              <a:rPr lang="en-US" smtClean="0"/>
              <a:pPr/>
              <a:t>30</a:t>
            </a:fld>
            <a:endParaRPr lang="en-US" dirty="0"/>
          </a:p>
        </p:txBody>
      </p:sp>
      <p:sp>
        <p:nvSpPr>
          <p:cNvPr id="7" name="Footer Placeholder 6">
            <a:extLst>
              <a:ext uri="{FF2B5EF4-FFF2-40B4-BE49-F238E27FC236}">
                <a16:creationId xmlns:a16="http://schemas.microsoft.com/office/drawing/2014/main" id="{06A3B52E-70C7-C059-47F7-F7363A082F2A}"/>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359905908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F5EBD-65BA-F45B-35C8-0A3AE6C961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6ADDC-0D50-4672-FB28-A60CC9573BDE}"/>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D7E98E55-6C51-025C-9FFB-1A815AA15B7B}"/>
              </a:ext>
            </a:extLst>
          </p:cNvPr>
          <p:cNvSpPr>
            <a:spLocks noGrp="1"/>
          </p:cNvSpPr>
          <p:nvPr>
            <p:ph idx="1"/>
          </p:nvPr>
        </p:nvSpPr>
        <p:spPr/>
        <p:txBody>
          <a:bodyPr>
            <a:normAutofit/>
          </a:bodyPr>
          <a:lstStyle/>
          <a:p>
            <a:pPr marL="252000" indent="-457200">
              <a:buNone/>
            </a:pPr>
            <a:r>
              <a:rPr lang="en-US" sz="1200" dirty="0" err="1"/>
              <a:t>Kwerel</a:t>
            </a:r>
            <a:r>
              <a:rPr lang="en-US" sz="1200" dirty="0"/>
              <a:t>, E. (1977), ‘To tell the truth: Imperfect information and optimal pollution control’, The Review of Economic Studies 44(3), 595–601.</a:t>
            </a:r>
          </a:p>
          <a:p>
            <a:pPr marL="252000" indent="-457200">
              <a:buNone/>
            </a:pPr>
            <a:r>
              <a:rPr lang="en-US" sz="1200" dirty="0"/>
              <a:t>Newell, R. G. &amp; Pizer, W. A. (2003), ‘Regulating stock externalities under uncertainty’, Journal of Environmental Economics and Management 45, 416–432.</a:t>
            </a:r>
          </a:p>
          <a:p>
            <a:pPr marL="252000" indent="-457200">
              <a:buNone/>
            </a:pPr>
            <a:r>
              <a:rPr lang="en-US" sz="1200" dirty="0"/>
              <a:t>Pizer, W. A. (2002), ‘Combining price and quantity controls to mitigate global climate change’, Journal of Public Economics 85, 409–434.</a:t>
            </a:r>
          </a:p>
          <a:p>
            <a:pPr marL="252000" indent="-457200">
              <a:buNone/>
            </a:pPr>
            <a:r>
              <a:rPr lang="en-US" sz="1200" dirty="0"/>
              <a:t>Stavins, R. N. (2020), ‘The future of </a:t>
            </a:r>
            <a:r>
              <a:rPr lang="en-US" sz="1200" dirty="0" err="1"/>
              <a:t>u.s.</a:t>
            </a:r>
            <a:r>
              <a:rPr lang="en-US" sz="1200" dirty="0"/>
              <a:t> carbon-pricing policy’, Environmental and Energy Policy and the Economy 1, 8–64.</a:t>
            </a:r>
          </a:p>
          <a:p>
            <a:pPr marL="252000" indent="-457200">
              <a:buNone/>
            </a:pPr>
            <a:r>
              <a:rPr lang="en-US" sz="1200" dirty="0" err="1"/>
              <a:t>Requate</a:t>
            </a:r>
            <a:r>
              <a:rPr lang="en-US" sz="1200" dirty="0"/>
              <a:t>, T. &amp; </a:t>
            </a:r>
            <a:r>
              <a:rPr lang="en-US" sz="1200" dirty="0" err="1"/>
              <a:t>Unold</a:t>
            </a:r>
            <a:r>
              <a:rPr lang="en-US" sz="1200" dirty="0"/>
              <a:t>, W. (2001), ‘Pollution control by options trading’, Economic Letters 73, 353–358.</a:t>
            </a:r>
          </a:p>
          <a:p>
            <a:pPr marL="252000" indent="-457200">
              <a:buNone/>
            </a:pPr>
            <a:r>
              <a:rPr lang="en-US" sz="1200" dirty="0"/>
              <a:t>Roberts, M. J. &amp; Spence, M. (1976), ‘Effluent charges and </a:t>
            </a:r>
            <a:r>
              <a:rPr lang="en-US" sz="1200" dirty="0" err="1"/>
              <a:t>licences</a:t>
            </a:r>
            <a:r>
              <a:rPr lang="en-US" sz="1200" dirty="0"/>
              <a:t> under uncertainty’, Journal of Public Economics 5, 193–208.</a:t>
            </a:r>
          </a:p>
          <a:p>
            <a:pPr marL="252000" indent="-457200">
              <a:buNone/>
            </a:pPr>
            <a:r>
              <a:rPr lang="en-US" sz="1200" dirty="0"/>
              <a:t>Weitzman, M. L. (1974), ‘Prices versus quantities’, Review of Economic Studies 41, 477–491.</a:t>
            </a:r>
          </a:p>
          <a:p>
            <a:pPr marL="252000" indent="-457200">
              <a:buNone/>
            </a:pPr>
            <a:r>
              <a:rPr lang="en-US" sz="1200" dirty="0"/>
              <a:t>Weitzman, M. L. (1978), ‘Optimal rewards for economic regulation’, American Economic Review 68(4), 683–691.</a:t>
            </a:r>
          </a:p>
          <a:p>
            <a:pPr marL="252000" indent="-457200">
              <a:buNone/>
            </a:pPr>
            <a:r>
              <a:rPr lang="en-US" sz="1200" dirty="0"/>
              <a:t>The World Bank. 2021. “State and Trends of Carbon Pricing 2021” (May), World Bank, Washington, DC. Doi: 10.1596/978-1-4648-1728-1. License: Creative Commons Attribution CC BY 3.0 IGO</a:t>
            </a:r>
          </a:p>
          <a:p>
            <a:pPr marL="252000" indent="-457200"/>
            <a:endParaRPr lang="en-US" sz="1200" dirty="0"/>
          </a:p>
          <a:p>
            <a:pPr marL="252000" indent="-457200"/>
            <a:endParaRPr lang="en-US" sz="1200" dirty="0"/>
          </a:p>
          <a:p>
            <a:pPr marL="252000" indent="-457200"/>
            <a:endParaRPr lang="en-US" sz="1200" dirty="0"/>
          </a:p>
          <a:p>
            <a:pPr marL="252000" indent="-457200"/>
            <a:endParaRPr lang="en-US" sz="1200" dirty="0"/>
          </a:p>
          <a:p>
            <a:pPr marL="252000" indent="-457200"/>
            <a:endParaRPr lang="en-US" sz="1200" dirty="0"/>
          </a:p>
          <a:p>
            <a:pPr marL="252000" indent="-457200"/>
            <a:endParaRPr lang="en-US" sz="1200" dirty="0"/>
          </a:p>
          <a:p>
            <a:pPr marL="252000" indent="-457200"/>
            <a:endParaRPr lang="en-US" sz="1200" dirty="0"/>
          </a:p>
          <a:p>
            <a:pPr marL="252000" indent="-457200"/>
            <a:endParaRPr lang="en-US" sz="1200" dirty="0"/>
          </a:p>
          <a:p>
            <a:pPr marL="252000" indent="-457200"/>
            <a:endParaRPr lang="en-US" sz="1200" dirty="0"/>
          </a:p>
          <a:p>
            <a:pPr marL="252000" indent="-457200"/>
            <a:endParaRPr lang="en-US" sz="1200" dirty="0"/>
          </a:p>
          <a:p>
            <a:pPr marL="252000" indent="-457200"/>
            <a:endParaRPr lang="en-US" sz="1200" dirty="0"/>
          </a:p>
          <a:p>
            <a:pPr marL="252000" indent="-457200"/>
            <a:endParaRPr lang="en-US" sz="1200" dirty="0"/>
          </a:p>
          <a:p>
            <a:pPr marL="252000" indent="-457200"/>
            <a:endParaRPr lang="en-US" sz="1200" dirty="0"/>
          </a:p>
        </p:txBody>
      </p:sp>
      <p:sp>
        <p:nvSpPr>
          <p:cNvPr id="4" name="Date Placeholder 3">
            <a:extLst>
              <a:ext uri="{FF2B5EF4-FFF2-40B4-BE49-F238E27FC236}">
                <a16:creationId xmlns:a16="http://schemas.microsoft.com/office/drawing/2014/main" id="{C98CBAA4-9DCA-E064-5C56-5ED1218FB70E}"/>
              </a:ext>
            </a:extLst>
          </p:cNvPr>
          <p:cNvSpPr>
            <a:spLocks noGrp="1"/>
          </p:cNvSpPr>
          <p:nvPr>
            <p:ph type="dt" sz="half" idx="10"/>
          </p:nvPr>
        </p:nvSpPr>
        <p:spPr/>
        <p:txBody>
          <a:bodyPr/>
          <a:lstStyle/>
          <a:p>
            <a:r>
              <a:rPr lang="en-US"/>
              <a:t>Smart Cap</a:t>
            </a:r>
            <a:endParaRPr lang="en-US" dirty="0"/>
          </a:p>
        </p:txBody>
      </p:sp>
      <p:sp>
        <p:nvSpPr>
          <p:cNvPr id="5" name="Slide Number Placeholder 4">
            <a:extLst>
              <a:ext uri="{FF2B5EF4-FFF2-40B4-BE49-F238E27FC236}">
                <a16:creationId xmlns:a16="http://schemas.microsoft.com/office/drawing/2014/main" id="{206B1A7C-9885-D590-43D2-C80F2D4CACC1}"/>
              </a:ext>
            </a:extLst>
          </p:cNvPr>
          <p:cNvSpPr>
            <a:spLocks noGrp="1"/>
          </p:cNvSpPr>
          <p:nvPr>
            <p:ph type="sldNum" sz="quarter" idx="4"/>
          </p:nvPr>
        </p:nvSpPr>
        <p:spPr/>
        <p:txBody>
          <a:bodyPr/>
          <a:lstStyle/>
          <a:p>
            <a:fld id="{54684863-ADF7-4CCE-8C45-7D8CD5ED6937}" type="slidenum">
              <a:rPr lang="en-US" smtClean="0"/>
              <a:pPr/>
              <a:t>31</a:t>
            </a:fld>
            <a:endParaRPr lang="en-US" dirty="0"/>
          </a:p>
        </p:txBody>
      </p:sp>
      <p:sp>
        <p:nvSpPr>
          <p:cNvPr id="7" name="Footer Placeholder 6">
            <a:extLst>
              <a:ext uri="{FF2B5EF4-FFF2-40B4-BE49-F238E27FC236}">
                <a16:creationId xmlns:a16="http://schemas.microsoft.com/office/drawing/2014/main" id="{E3546253-5E54-F59C-7510-510EA682205D}"/>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388294379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38200" y="2005943"/>
            <a:ext cx="6943726" cy="2208711"/>
          </a:xfrm>
          <a:prstGeom prst="rect">
            <a:avLst/>
          </a:prstGeom>
        </p:spPr>
      </p:pic>
      <p:sp>
        <p:nvSpPr>
          <p:cNvPr id="2" name="Title 1"/>
          <p:cNvSpPr>
            <a:spLocks noGrp="1"/>
          </p:cNvSpPr>
          <p:nvPr>
            <p:ph type="title"/>
          </p:nvPr>
        </p:nvSpPr>
        <p:spPr/>
        <p:txBody>
          <a:bodyPr/>
          <a:lstStyle/>
          <a:p>
            <a:r>
              <a:rPr lang="en-US" dirty="0"/>
              <a:t>Appendix: The Linear Quadratic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5305778"/>
              </a:xfrm>
            </p:spPr>
            <p:txBody>
              <a:bodyPr>
                <a:normAutofit fontScale="92500" lnSpcReduction="10000"/>
              </a:bodyPr>
              <a:lstStyle/>
              <a:p>
                <a:pPr marL="0" indent="0">
                  <a:buNone/>
                </a:pPr>
                <a:r>
                  <a:rPr lang="en-US" dirty="0"/>
                  <a:t>Model: Bellman equation &amp; equations of motion:</a:t>
                </a:r>
              </a:p>
              <a:p>
                <a:pPr marL="0" indent="0">
                  <a:buNone/>
                </a:pPr>
                <a:r>
                  <a:rPr lang="en-US" dirty="0"/>
                  <a:t>                                     emission benefits   stock damages</a:t>
                </a:r>
              </a:p>
              <a:p>
                <a:pPr marL="0" indent="0">
                  <a:buNone/>
                </a:pPr>
                <a:endParaRPr lang="en-US" dirty="0"/>
              </a:p>
              <a:p>
                <a:pPr marL="0" indent="0">
                  <a:buNone/>
                </a:pPr>
                <a:endParaRPr lang="en-US" dirty="0"/>
              </a:p>
              <a:p>
                <a:pPr marL="0" indent="0">
                  <a:buNone/>
                </a:pPr>
                <a:endParaRPr lang="en-US" dirty="0"/>
              </a:p>
              <a:p>
                <a:pPr marL="0" indent="0">
                  <a:buNone/>
                </a:pPr>
                <a:br>
                  <a:rPr lang="en-US" dirty="0"/>
                </a:br>
                <a:endParaRPr lang="en-US" sz="1500" dirty="0"/>
              </a:p>
              <a:p>
                <a:pPr marL="0" indent="0">
                  <a:buNone/>
                </a:pPr>
                <a:endParaRPr lang="en-US" dirty="0"/>
              </a:p>
              <a:p>
                <a:r>
                  <a:rPr lang="en-US" dirty="0"/>
                  <a:t>J: Value function - solved by linear-quadratic function </a:t>
                </a:r>
              </a:p>
              <a:p>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 </m:t>
                    </m:r>
                  </m:oMath>
                </a14:m>
                <a:r>
                  <a:rPr lang="en-US" dirty="0"/>
                  <a:t>cost convexity          &amp;       </a:t>
                </a: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oMath>
                </a14:m>
                <a:r>
                  <a:rPr lang="en-US" dirty="0"/>
                  <a:t> damage convexity</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a14:m>
                <a:r>
                  <a:rPr lang="en-US" dirty="0"/>
                  <a:t>  technology (lower = better = easier to get by without emissions)</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oMath>
                </a14:m>
                <a:r>
                  <a:rPr lang="en-US" dirty="0"/>
                  <a:t> Carbon stock in the atmosphere (measured w.r.t zero MD point)</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a14:m>
                <a:r>
                  <a:rPr lang="en-US" dirty="0"/>
                  <a:t> innovation (mean zero </a:t>
                </a:r>
                <a:r>
                  <a:rPr lang="en-US" dirty="0" err="1"/>
                  <a:t>iid</a:t>
                </a:r>
                <a:r>
                  <a:rPr lang="en-US" dirty="0"/>
                  <a:t> shock, only share </a:t>
                </a:r>
                <a14:m>
                  <m:oMath xmlns:m="http://schemas.openxmlformats.org/officeDocument/2006/math">
                    <m:r>
                      <a:rPr lang="en-US" b="0" i="1" smtClean="0">
                        <a:latin typeface="Cambria Math" panose="02040503050406030204" pitchFamily="18" charset="0"/>
                      </a:rPr>
                      <m:t>𝛼</m:t>
                    </m:r>
                  </m:oMath>
                </a14:m>
                <a:r>
                  <a:rPr lang="en-US" dirty="0"/>
                  <a:t> adopted in present)</a:t>
                </a:r>
              </a:p>
              <a:p>
                <a14:m>
                  <m:oMath xmlns:m="http://schemas.openxmlformats.org/officeDocument/2006/math">
                    <m:r>
                      <a:rPr lang="en-US" i="1">
                        <a:latin typeface="Cambria Math" panose="02040503050406030204" pitchFamily="18" charset="0"/>
                      </a:rPr>
                      <m:t>𝜌</m:t>
                    </m:r>
                  </m:oMath>
                </a14:m>
                <a:r>
                  <a:rPr lang="en-US" dirty="0"/>
                  <a:t>: persistence of technology shocks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5305778"/>
              </a:xfrm>
              <a:blipFill>
                <a:blip r:embed="rId3"/>
                <a:stretch>
                  <a:fillRect l="-667" t="-1149"/>
                </a:stretch>
              </a:blipFill>
            </p:spPr>
            <p:txBody>
              <a:bodyPr/>
              <a:lstStyle/>
              <a:p>
                <a:r>
                  <a:rPr lang="en-US">
                    <a:noFill/>
                  </a:rPr>
                  <a:t> </a:t>
                </a:r>
              </a:p>
            </p:txBody>
          </p:sp>
        </mc:Fallback>
      </mc:AlternateContent>
      <p:sp>
        <p:nvSpPr>
          <p:cNvPr id="8" name="Left Brace 7"/>
          <p:cNvSpPr/>
          <p:nvPr/>
        </p:nvSpPr>
        <p:spPr>
          <a:xfrm rot="5400000">
            <a:off x="3929364" y="1258252"/>
            <a:ext cx="382904" cy="1524000"/>
          </a:xfrm>
          <a:prstGeom prst="leftBrace">
            <a:avLst>
              <a:gd name="adj1" fmla="val 8333"/>
              <a:gd name="adj2" fmla="val 49218"/>
            </a:avLst>
          </a:prstGeom>
          <a:ln w="254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rot="5400000">
            <a:off x="5248655" y="1761745"/>
            <a:ext cx="399290" cy="533400"/>
          </a:xfrm>
          <a:prstGeom prst="leftBrace">
            <a:avLst>
              <a:gd name="adj1" fmla="val 8333"/>
              <a:gd name="adj2" fmla="val 49218"/>
            </a:avLst>
          </a:prstGeom>
          <a:ln w="254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120816" y="2971800"/>
            <a:ext cx="65" cy="276999"/>
          </a:xfrm>
          <a:prstGeom prst="rect">
            <a:avLst/>
          </a:prstGeom>
          <a:noFill/>
        </p:spPr>
        <p:txBody>
          <a:bodyPr wrap="none" lIns="0" tIns="0" rIns="0" bIns="0" rtlCol="0">
            <a:spAutoFit/>
          </a:bodyPr>
          <a:lstStyle/>
          <a:p>
            <a:endParaRPr lang="en-US" dirty="0"/>
          </a:p>
        </p:txBody>
      </p:sp>
      <p:sp>
        <p:nvSpPr>
          <p:cNvPr id="12" name="Left Brace 11"/>
          <p:cNvSpPr/>
          <p:nvPr/>
        </p:nvSpPr>
        <p:spPr>
          <a:xfrm rot="5400000">
            <a:off x="5523547" y="2455476"/>
            <a:ext cx="382904" cy="1993233"/>
          </a:xfrm>
          <a:prstGeom prst="leftBrace">
            <a:avLst>
              <a:gd name="adj1" fmla="val 30328"/>
              <a:gd name="adj2" fmla="val 49218"/>
            </a:avLst>
          </a:prstGeom>
          <a:ln w="254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4619007" y="2925632"/>
            <a:ext cx="3543919" cy="369332"/>
          </a:xfrm>
          <a:prstGeom prst="rect">
            <a:avLst/>
          </a:prstGeom>
          <a:noFill/>
        </p:spPr>
        <p:txBody>
          <a:bodyPr wrap="none" rtlCol="0">
            <a:spAutoFit/>
          </a:bodyPr>
          <a:lstStyle/>
          <a:p>
            <a:r>
              <a:rPr lang="en-US" dirty="0"/>
              <a:t>Partial adoption in present period</a:t>
            </a:r>
          </a:p>
        </p:txBody>
      </p:sp>
      <p:cxnSp>
        <p:nvCxnSpPr>
          <p:cNvPr id="14" name="Straight Connector 13">
            <a:extLst>
              <a:ext uri="{FF2B5EF4-FFF2-40B4-BE49-F238E27FC236}">
                <a16:creationId xmlns:a16="http://schemas.microsoft.com/office/drawing/2014/main" id="{3D39865B-2FEE-49C1-930D-883CC44907B3}"/>
              </a:ext>
            </a:extLst>
          </p:cNvPr>
          <p:cNvCxnSpPr/>
          <p:nvPr/>
        </p:nvCxnSpPr>
        <p:spPr>
          <a:xfrm>
            <a:off x="5562600" y="4038600"/>
            <a:ext cx="11490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r>
              <a:rPr lang="en-US"/>
              <a:t>Smart Cap</a:t>
            </a:r>
            <a:endParaRPr lang="en-US" dirty="0"/>
          </a:p>
        </p:txBody>
      </p:sp>
      <p:sp>
        <p:nvSpPr>
          <p:cNvPr id="15" name="Slide Number Placeholder 14"/>
          <p:cNvSpPr>
            <a:spLocks noGrp="1"/>
          </p:cNvSpPr>
          <p:nvPr>
            <p:ph type="sldNum" sz="quarter" idx="4"/>
          </p:nvPr>
        </p:nvSpPr>
        <p:spPr/>
        <p:txBody>
          <a:bodyPr/>
          <a:lstStyle/>
          <a:p>
            <a:fld id="{54684863-ADF7-4CCE-8C45-7D8CD5ED6937}" type="slidenum">
              <a:rPr lang="en-US" smtClean="0"/>
              <a:pPr/>
              <a:t>32</a:t>
            </a:fld>
            <a:endParaRPr lang="en-US" dirty="0"/>
          </a:p>
        </p:txBody>
      </p:sp>
      <p:sp>
        <p:nvSpPr>
          <p:cNvPr id="6" name="Footer Placeholder 5">
            <a:extLst>
              <a:ext uri="{FF2B5EF4-FFF2-40B4-BE49-F238E27FC236}">
                <a16:creationId xmlns:a16="http://schemas.microsoft.com/office/drawing/2014/main" id="{1D9C3CA8-6F65-F255-6B26-FCE21B409BA9}"/>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3026514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Appendix: Partial/Slow Technology Adoption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2999"/>
                <a:ext cx="8686800" cy="5305779"/>
              </a:xfrm>
            </p:spPr>
            <p:txBody>
              <a:bodyPr>
                <a:normAutofit fontScale="92500" lnSpcReduction="20000"/>
              </a:bodyPr>
              <a:lstStyle/>
              <a:p>
                <a:pPr marL="0" indent="0">
                  <a:lnSpc>
                    <a:spcPct val="160000"/>
                  </a:lnSpc>
                  <a:buNone/>
                </a:pPr>
                <a:r>
                  <a:rPr lang="en-US" dirty="0"/>
                  <a:t>From previous slide: technology shock:</a:t>
                </a:r>
                <a:br>
                  <a:rPr lang="en-US" dirty="0"/>
                </a:br>
                <a:r>
                  <a:rPr lang="en-US" dirty="0"/>
                  <a:t>          Policy maker knows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𝑡</m:t>
                        </m:r>
                        <m:r>
                          <a:rPr lang="en-US" b="0" i="1" smtClean="0">
                            <a:latin typeface="Cambria Math" panose="02040503050406030204" pitchFamily="18" charset="0"/>
                          </a:rPr>
                          <m:t>−1</m:t>
                        </m:r>
                      </m:sub>
                    </m:sSub>
                  </m:oMath>
                </a14:m>
                <a:r>
                  <a:rPr lang="en-US" dirty="0"/>
                  <a:t> but not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𝑡</m:t>
                        </m:r>
                      </m:sub>
                    </m:sSub>
                  </m:oMath>
                </a14:m>
                <a:r>
                  <a:rPr lang="en-US" dirty="0"/>
                  <a:t> when setting period t policy  </a:t>
                </a:r>
                <a:br>
                  <a:rPr lang="en-US" dirty="0"/>
                </a:br>
                <a:br>
                  <a:rPr lang="en-US" sz="500" dirty="0"/>
                </a:br>
                <a:r>
                  <a:rPr lang="en-US" dirty="0"/>
                  <a:t>Generally </a:t>
                </a:r>
                <a:r>
                  <a:rPr lang="en-US" b="1" dirty="0"/>
                  <a:t>technology diffuses over time</a:t>
                </a:r>
                <a:r>
                  <a:rPr lang="en-US" dirty="0"/>
                  <a:t>. </a:t>
                </a:r>
              </a:p>
              <a:p>
                <a:pPr marL="0" indent="0">
                  <a:lnSpc>
                    <a:spcPct val="160000"/>
                  </a:lnSpc>
                  <a:buNone/>
                </a:pPr>
                <a:r>
                  <a:rPr lang="en-US" dirty="0"/>
                  <a:t>Simple model of </a:t>
                </a:r>
                <a:r>
                  <a:rPr lang="en-US" b="1" dirty="0"/>
                  <a:t>partial adoption</a:t>
                </a:r>
                <a:r>
                  <a:rPr lang="en-US" dirty="0"/>
                  <a:t>:</a:t>
                </a:r>
              </a:p>
              <a:p>
                <a:pPr>
                  <a:lnSpc>
                    <a:spcPct val="130000"/>
                  </a:lnSpc>
                  <a:spcAft>
                    <a:spcPts val="600"/>
                  </a:spcAft>
                </a:pPr>
                <a:r>
                  <a:rPr lang="en-US" dirty="0"/>
                  <a:t>firms in period t use adopted technology level:</a:t>
                </a:r>
              </a:p>
              <a:p>
                <a:pPr lvl="1">
                  <a:lnSpc>
                    <a:spcPct val="130000"/>
                  </a:lnSpc>
                  <a:spcAft>
                    <a:spcPts val="600"/>
                  </a:spcAft>
                </a:pPr>
                <a:r>
                  <a:rPr lang="en-US" dirty="0"/>
                  <a:t>If </a:t>
                </a:r>
                <a:r>
                  <a:rPr lang="en-US" sz="2200" dirty="0"/>
                  <a:t> </a:t>
                </a:r>
                <a14:m>
                  <m:oMath xmlns:m="http://schemas.openxmlformats.org/officeDocument/2006/math">
                    <m:r>
                      <a:rPr lang="en-US" sz="2200" b="0" i="1" smtClean="0">
                        <a:latin typeface="Cambria Math" panose="02040503050406030204" pitchFamily="18" charset="0"/>
                      </a:rPr>
                      <m:t>𝛼</m:t>
                    </m:r>
                    <m:r>
                      <a:rPr lang="en-US" sz="2200" b="0" i="1" smtClean="0">
                        <a:latin typeface="Cambria Math" panose="02040503050406030204" pitchFamily="18" charset="0"/>
                      </a:rPr>
                      <m:t>=1</m:t>
                    </m:r>
                  </m:oMath>
                </a14:m>
                <a:r>
                  <a:rPr lang="en-US" sz="2200" dirty="0"/>
                  <a:t> </a:t>
                </a:r>
                <a:r>
                  <a:rPr lang="en-US" dirty="0"/>
                  <a:t>immediate full adoption, </a:t>
                </a:r>
              </a:p>
              <a:p>
                <a:pPr lvl="1">
                  <a:lnSpc>
                    <a:spcPct val="130000"/>
                  </a:lnSpc>
                  <a:spcAft>
                    <a:spcPts val="600"/>
                  </a:spcAft>
                </a:pPr>
                <a:r>
                  <a:rPr lang="en-US" dirty="0"/>
                  <a:t>Assume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∈(0,1]</m:t>
                    </m:r>
                  </m:oMath>
                </a14:m>
                <a:r>
                  <a:rPr lang="en-US" dirty="0"/>
                  <a:t>  </a:t>
                </a:r>
                <a:endParaRPr lang="en-US" sz="2200" dirty="0"/>
              </a:p>
              <a:p>
                <a:pPr marL="27432" indent="0">
                  <a:lnSpc>
                    <a:spcPct val="130000"/>
                  </a:lnSpc>
                  <a:spcAft>
                    <a:spcPts val="600"/>
                  </a:spcAft>
                  <a:buNone/>
                </a:pPr>
                <a:r>
                  <a:rPr lang="en-US" dirty="0"/>
                  <a:t>The simple model has two advantages: </a:t>
                </a:r>
              </a:p>
              <a:p>
                <a:pPr marL="736092" lvl="1" indent="-342900">
                  <a:lnSpc>
                    <a:spcPct val="130000"/>
                  </a:lnSpc>
                  <a:spcAft>
                    <a:spcPts val="600"/>
                  </a:spcAft>
                </a:pPr>
                <a:r>
                  <a:rPr lang="en-US" dirty="0"/>
                  <a:t>We do not need a third </a:t>
                </a:r>
                <a:r>
                  <a:rPr lang="en-US" dirty="0">
                    <a:solidFill>
                      <a:schemeClr val="accent2"/>
                    </a:solidFill>
                  </a:rPr>
                  <a:t>state variable </a:t>
                </a:r>
                <a:r>
                  <a:rPr lang="en-US" dirty="0"/>
                  <a:t>(a mess for analytics!)</a:t>
                </a:r>
              </a:p>
              <a:p>
                <a:pPr marL="736092" lvl="1" indent="-342900">
                  <a:lnSpc>
                    <a:spcPct val="130000"/>
                  </a:lnSpc>
                  <a:spcAft>
                    <a:spcPts val="600"/>
                  </a:spcAft>
                </a:pPr>
                <a:r>
                  <a:rPr lang="en-US" dirty="0">
                    <a:solidFill>
                      <a:schemeClr val="accent2"/>
                    </a:solidFill>
                  </a:rPr>
                  <a:t>What will really matter </a:t>
                </a:r>
                <a:r>
                  <a:rPr lang="en-US" dirty="0"/>
                  <a:t>about technology diffusion is:</a:t>
                </a:r>
                <a:br>
                  <a:rPr lang="en-US" dirty="0"/>
                </a:br>
                <a:r>
                  <a:rPr lang="en-US" b="1" i="1" dirty="0"/>
                  <a:t>how much is adopted in current regulatory period versus the future</a:t>
                </a:r>
                <a:r>
                  <a:rPr lang="en-US" i="1" dirty="0"/>
                  <a:t> </a:t>
                </a:r>
                <a:br>
                  <a:rPr lang="en-US" dirty="0"/>
                </a:br>
                <a:r>
                  <a:rPr lang="en-US" dirty="0"/>
                  <a:t>     </a:t>
                </a:r>
                <a:r>
                  <a:rPr lang="en-US" dirty="0">
                    <a:solidFill>
                      <a:schemeClr val="accent2"/>
                    </a:solidFill>
                  </a:rPr>
                  <a:t>precisely </a:t>
                </a:r>
                <a:r>
                  <a:rPr lang="el-GR" dirty="0">
                    <a:solidFill>
                      <a:schemeClr val="accent2"/>
                    </a:solidFill>
                    <a:latin typeface="Arial" panose="020B0604020202020204" pitchFamily="34" charset="0"/>
                    <a:cs typeface="Arial" panose="020B0604020202020204" pitchFamily="34" charset="0"/>
                  </a:rPr>
                  <a:t>α</a:t>
                </a:r>
                <a:endParaRPr lang="en-US" dirty="0">
                  <a:solidFill>
                    <a:schemeClr val="accent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2999"/>
                <a:ext cx="8686800" cy="5305779"/>
              </a:xfrm>
              <a:blipFill>
                <a:blip r:embed="rId3"/>
                <a:stretch>
                  <a:fillRect l="-73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FA1F828-D3DB-48CE-B1CF-A978AFE7497F}"/>
              </a:ext>
            </a:extLst>
          </p:cNvPr>
          <p:cNvPicPr>
            <a:picLocks noChangeAspect="1"/>
          </p:cNvPicPr>
          <p:nvPr/>
        </p:nvPicPr>
        <p:blipFill>
          <a:blip r:embed="rId4"/>
          <a:stretch>
            <a:fillRect/>
          </a:stretch>
        </p:blipFill>
        <p:spPr>
          <a:xfrm>
            <a:off x="4777926" y="1113156"/>
            <a:ext cx="2457243" cy="523560"/>
          </a:xfrm>
          <a:prstGeom prst="rect">
            <a:avLst/>
          </a:prstGeom>
        </p:spPr>
      </p:pic>
      <p:pic>
        <p:nvPicPr>
          <p:cNvPr id="11" name="Picture 10">
            <a:extLst>
              <a:ext uri="{FF2B5EF4-FFF2-40B4-BE49-F238E27FC236}">
                <a16:creationId xmlns:a16="http://schemas.microsoft.com/office/drawing/2014/main" id="{F4431297-1004-462B-A04D-B77E45EA9DCD}"/>
              </a:ext>
            </a:extLst>
          </p:cNvPr>
          <p:cNvPicPr>
            <a:picLocks noChangeAspect="1"/>
          </p:cNvPicPr>
          <p:nvPr/>
        </p:nvPicPr>
        <p:blipFill>
          <a:blip r:embed="rId5"/>
          <a:stretch>
            <a:fillRect/>
          </a:stretch>
        </p:blipFill>
        <p:spPr>
          <a:xfrm>
            <a:off x="5715000" y="2984301"/>
            <a:ext cx="2582724" cy="637382"/>
          </a:xfrm>
          <a:prstGeom prst="rect">
            <a:avLst/>
          </a:prstGeom>
        </p:spPr>
      </p:pic>
      <p:cxnSp>
        <p:nvCxnSpPr>
          <p:cNvPr id="6" name="Straight Arrow Connector 5">
            <a:extLst>
              <a:ext uri="{FF2B5EF4-FFF2-40B4-BE49-F238E27FC236}">
                <a16:creationId xmlns:a16="http://schemas.microsoft.com/office/drawing/2014/main" id="{7BC6356B-C522-4461-A2B4-DA94D95216C7}"/>
              </a:ext>
            </a:extLst>
          </p:cNvPr>
          <p:cNvCxnSpPr/>
          <p:nvPr/>
        </p:nvCxnSpPr>
        <p:spPr>
          <a:xfrm>
            <a:off x="1219200" y="5943600"/>
            <a:ext cx="31287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r>
              <a:rPr lang="en-US"/>
              <a:t>Smart Cap</a:t>
            </a:r>
            <a:endParaRPr lang="en-US" dirty="0"/>
          </a:p>
        </p:txBody>
      </p:sp>
      <p:sp>
        <p:nvSpPr>
          <p:cNvPr id="14" name="Slide Number Placeholder 13"/>
          <p:cNvSpPr>
            <a:spLocks noGrp="1"/>
          </p:cNvSpPr>
          <p:nvPr>
            <p:ph type="sldNum" sz="quarter" idx="4"/>
          </p:nvPr>
        </p:nvSpPr>
        <p:spPr/>
        <p:txBody>
          <a:bodyPr/>
          <a:lstStyle/>
          <a:p>
            <a:fld id="{54684863-ADF7-4CCE-8C45-7D8CD5ED6937}" type="slidenum">
              <a:rPr lang="en-US" smtClean="0"/>
              <a:pPr/>
              <a:t>33</a:t>
            </a:fld>
            <a:endParaRPr lang="en-US" dirty="0"/>
          </a:p>
        </p:txBody>
      </p:sp>
      <p:sp>
        <p:nvSpPr>
          <p:cNvPr id="8" name="Footer Placeholder 7">
            <a:extLst>
              <a:ext uri="{FF2B5EF4-FFF2-40B4-BE49-F238E27FC236}">
                <a16:creationId xmlns:a16="http://schemas.microsoft.com/office/drawing/2014/main" id="{662382E3-6AC9-7E89-F17E-C795C8541332}"/>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2630055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2324F-11D2-4C50-A1DE-3E9DA62D1D20}"/>
              </a:ext>
            </a:extLst>
          </p:cNvPr>
          <p:cNvSpPr>
            <a:spLocks noGrp="1"/>
          </p:cNvSpPr>
          <p:nvPr>
            <p:ph type="title"/>
          </p:nvPr>
        </p:nvSpPr>
        <p:spPr/>
        <p:txBody>
          <a:bodyPr/>
          <a:lstStyle/>
          <a:p>
            <a:r>
              <a:rPr lang="en-US" dirty="0"/>
              <a:t>More Detail: technology trend plus stochastic deviation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995266-1670-4E83-9B49-EE841CA2FCE4}"/>
                  </a:ext>
                </a:extLst>
              </p:cNvPr>
              <p:cNvSpPr>
                <a:spLocks noGrp="1"/>
              </p:cNvSpPr>
              <p:nvPr>
                <p:ph idx="1"/>
              </p:nvPr>
            </p:nvSpPr>
            <p:spPr>
              <a:xfrm>
                <a:off x="457200" y="1143000"/>
                <a:ext cx="8229600" cy="5181600"/>
              </a:xfrm>
            </p:spPr>
            <p:txBody>
              <a:bodyPr>
                <a:normAutofit/>
              </a:bodyPr>
              <a:lstStyle/>
              <a:p>
                <a:pPr marL="0" indent="0">
                  <a:buNone/>
                </a:pPr>
                <a:r>
                  <a:rPr lang="en-US" dirty="0"/>
                  <a:t>We assume the widespread </a:t>
                </a:r>
                <a:r>
                  <a:rPr lang="en-US" b="1" i="1" dirty="0"/>
                  <a:t>linear quadratic specification of payoffs</a:t>
                </a:r>
                <a:endParaRPr lang="en-US" dirty="0"/>
              </a:p>
              <a:p>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 </m:t>
                    </m:r>
                  </m:oMath>
                </a14:m>
                <a:r>
                  <a:rPr lang="en-US" dirty="0"/>
                  <a:t>cost convexity          </a:t>
                </a:r>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oMath>
                </a14:m>
                <a:r>
                  <a:rPr lang="en-US" dirty="0"/>
                  <a:t> damage convexity</a:t>
                </a:r>
                <a:br>
                  <a:rPr lang="en-US" dirty="0"/>
                </a:br>
                <a:endParaRPr lang="en-US" sz="1000" dirty="0"/>
              </a:p>
              <a:p>
                <a:pPr marL="0" indent="0">
                  <a:buNone/>
                </a:pPr>
                <a:r>
                  <a:rPr lang="en-US" dirty="0"/>
                  <a:t>Technology: lower = better = easier to get by without emissions</a:t>
                </a:r>
              </a:p>
              <a:p>
                <a:r>
                  <a:rPr lang="en-US" dirty="0"/>
                  <a:t>   </a:t>
                </a:r>
                <a14:m>
                  <m:oMath xmlns:m="http://schemas.openxmlformats.org/officeDocument/2006/math">
                    <m:r>
                      <a:rPr lang="en-US" i="1">
                        <a:latin typeface="Cambria Math" panose="02040503050406030204" pitchFamily="18" charset="0"/>
                      </a:rPr>
                      <m:t>:</m:t>
                    </m:r>
                  </m:oMath>
                </a14:m>
                <a:r>
                  <a:rPr lang="en-US" dirty="0"/>
                  <a:t>  technology’s stochastic component (adopted)</a:t>
                </a:r>
              </a:p>
              <a:p>
                <a:r>
                  <a:rPr lang="en-US" dirty="0"/>
                  <a:t>   :  technology trend (adopted)</a:t>
                </a:r>
                <a:br>
                  <a:rPr lang="en-US" dirty="0"/>
                </a:br>
                <a:endParaRPr lang="en-US" sz="1000" dirty="0"/>
              </a:p>
              <a:p>
                <a:pPr marL="0" indent="0">
                  <a:buNone/>
                </a:pPr>
                <a:r>
                  <a:rPr lang="en-US" dirty="0"/>
                  <a:t>Flow payoffs (</a:t>
                </a:r>
                <a:r>
                  <a:rPr lang="en-US" i="1" dirty="0"/>
                  <a:t>discount factor </a:t>
                </a:r>
                <a:r>
                  <a:rPr lang="el-GR" i="1" dirty="0">
                    <a:latin typeface="Arial" panose="020B0604020202020204" pitchFamily="34" charset="0"/>
                    <a:cs typeface="Arial" panose="020B0604020202020204" pitchFamily="34" charset="0"/>
                  </a:rPr>
                  <a:t>β</a:t>
                </a:r>
                <a:r>
                  <a:rPr lang="en-US" i="1" dirty="0">
                    <a:latin typeface="Arial" panose="020B0604020202020204" pitchFamily="34" charset="0"/>
                    <a:cs typeface="Arial" panose="020B0604020202020204" pitchFamily="34" charset="0"/>
                  </a:rPr>
                  <a:t>)</a:t>
                </a:r>
                <a:r>
                  <a:rPr lang="en-US" dirty="0"/>
                  <a:t>:</a:t>
                </a:r>
              </a:p>
              <a:p>
                <a:pPr marL="0" indent="0">
                  <a:buNone/>
                </a:pPr>
                <a:endParaRPr lang="en-US" dirty="0"/>
              </a:p>
              <a:p>
                <a:pPr marL="0" indent="0">
                  <a:buNone/>
                </a:pPr>
                <a:endParaRPr lang="en-US" dirty="0"/>
              </a:p>
              <a:p>
                <a:pPr marL="0" indent="0">
                  <a:buNone/>
                </a:pPr>
                <a:endParaRPr lang="en-US" dirty="0"/>
              </a:p>
              <a:p>
                <a:pPr marL="0" indent="0">
                  <a:buNone/>
                </a:pPr>
                <a:r>
                  <a:rPr lang="en-US" dirty="0"/>
                  <a:t>We solve the resulting infinite horizon dynamic programming problem.</a:t>
                </a:r>
              </a:p>
            </p:txBody>
          </p:sp>
        </mc:Choice>
        <mc:Fallback xmlns="">
          <p:sp>
            <p:nvSpPr>
              <p:cNvPr id="3" name="Content Placeholder 2">
                <a:extLst>
                  <a:ext uri="{FF2B5EF4-FFF2-40B4-BE49-F238E27FC236}">
                    <a16:creationId xmlns:a16="http://schemas.microsoft.com/office/drawing/2014/main" id="{82995266-1670-4E83-9B49-EE841CA2FCE4}"/>
                  </a:ext>
                </a:extLst>
              </p:cNvPr>
              <p:cNvSpPr>
                <a:spLocks noGrp="1" noRot="1" noChangeAspect="1" noMove="1" noResize="1" noEditPoints="1" noAdjustHandles="1" noChangeArrowheads="1" noChangeShapeType="1" noTextEdit="1"/>
              </p:cNvSpPr>
              <p:nvPr>
                <p:ph idx="1"/>
              </p:nvPr>
            </p:nvSpPr>
            <p:spPr>
              <a:xfrm>
                <a:off x="457200" y="1143000"/>
                <a:ext cx="8229600" cy="5181600"/>
              </a:xfrm>
              <a:blipFill>
                <a:blip r:embed="rId2"/>
                <a:stretch>
                  <a:fillRect l="-741" t="-706"/>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76A087C8-B315-4144-BD28-FE40E8E91E04}"/>
              </a:ext>
            </a:extLst>
          </p:cNvPr>
          <p:cNvPicPr>
            <a:picLocks noChangeAspect="1"/>
          </p:cNvPicPr>
          <p:nvPr/>
        </p:nvPicPr>
        <p:blipFill>
          <a:blip r:embed="rId3"/>
          <a:stretch>
            <a:fillRect/>
          </a:stretch>
        </p:blipFill>
        <p:spPr>
          <a:xfrm>
            <a:off x="722165" y="3429000"/>
            <a:ext cx="336843" cy="451676"/>
          </a:xfrm>
          <a:prstGeom prst="rect">
            <a:avLst/>
          </a:prstGeom>
        </p:spPr>
      </p:pic>
      <p:grpSp>
        <p:nvGrpSpPr>
          <p:cNvPr id="7" name="Group 6"/>
          <p:cNvGrpSpPr/>
          <p:nvPr/>
        </p:nvGrpSpPr>
        <p:grpSpPr>
          <a:xfrm>
            <a:off x="838200" y="4363786"/>
            <a:ext cx="4648452" cy="1294310"/>
            <a:chOff x="866069" y="4661845"/>
            <a:chExt cx="5438050" cy="1700078"/>
          </a:xfrm>
        </p:grpSpPr>
        <p:sp>
          <p:nvSpPr>
            <p:cNvPr id="8" name="Rectangle 7">
              <a:extLst>
                <a:ext uri="{FF2B5EF4-FFF2-40B4-BE49-F238E27FC236}">
                  <a16:creationId xmlns:a16="http://schemas.microsoft.com/office/drawing/2014/main" id="{64E0234E-CBB2-4860-9027-0CD9C2197A1D}"/>
                </a:ext>
              </a:extLst>
            </p:cNvPr>
            <p:cNvSpPr/>
            <p:nvPr/>
          </p:nvSpPr>
          <p:spPr>
            <a:xfrm>
              <a:off x="866069" y="5836378"/>
              <a:ext cx="5438050" cy="525545"/>
            </a:xfrm>
            <a:prstGeom prst="rect">
              <a:avLst/>
            </a:prstGeom>
          </p:spPr>
          <p:txBody>
            <a:bodyPr wrap="none">
              <a:spAutoFit/>
            </a:bodyPr>
            <a:lstStyle/>
            <a:p>
              <a:r>
                <a:rPr lang="en-US" dirty="0"/>
                <a:t>    </a:t>
              </a:r>
              <a:r>
                <a:rPr lang="en-US" sz="2000" dirty="0"/>
                <a:t> emission benefits        stock damages</a:t>
              </a:r>
            </a:p>
          </p:txBody>
        </p:sp>
        <p:sp>
          <p:nvSpPr>
            <p:cNvPr id="9" name="Left Brace 8">
              <a:extLst>
                <a:ext uri="{FF2B5EF4-FFF2-40B4-BE49-F238E27FC236}">
                  <a16:creationId xmlns:a16="http://schemas.microsoft.com/office/drawing/2014/main" id="{7A16DA5B-EDD3-4427-ADE7-43F9CCBED531}"/>
                </a:ext>
              </a:extLst>
            </p:cNvPr>
            <p:cNvSpPr/>
            <p:nvPr/>
          </p:nvSpPr>
          <p:spPr>
            <a:xfrm rot="16200000">
              <a:off x="4751677" y="5174749"/>
              <a:ext cx="335170" cy="981879"/>
            </a:xfrm>
            <a:prstGeom prst="leftBrace">
              <a:avLst>
                <a:gd name="adj1" fmla="val 8333"/>
                <a:gd name="adj2" fmla="val 49218"/>
              </a:avLst>
            </a:prstGeom>
            <a:ln w="254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ECCA5893-4B16-4EB6-97B4-796A6D084C04}"/>
                </a:ext>
              </a:extLst>
            </p:cNvPr>
            <p:cNvSpPr/>
            <p:nvPr/>
          </p:nvSpPr>
          <p:spPr>
            <a:xfrm rot="16200000">
              <a:off x="2173079" y="4220819"/>
              <a:ext cx="278230" cy="2843213"/>
            </a:xfrm>
            <a:prstGeom prst="leftBrace">
              <a:avLst>
                <a:gd name="adj1" fmla="val 8333"/>
                <a:gd name="adj2" fmla="val 49218"/>
              </a:avLst>
            </a:prstGeom>
            <a:ln w="254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a:extLst>
                <a:ext uri="{FF2B5EF4-FFF2-40B4-BE49-F238E27FC236}">
                  <a16:creationId xmlns:a16="http://schemas.microsoft.com/office/drawing/2014/main" id="{B95A6448-1EFE-4E16-80AC-233603BD633D}"/>
                </a:ext>
              </a:extLst>
            </p:cNvPr>
            <p:cNvPicPr>
              <a:picLocks noChangeAspect="1"/>
            </p:cNvPicPr>
            <p:nvPr/>
          </p:nvPicPr>
          <p:blipFill>
            <a:blip r:embed="rId4"/>
            <a:stretch>
              <a:fillRect/>
            </a:stretch>
          </p:blipFill>
          <p:spPr>
            <a:xfrm>
              <a:off x="914400" y="4884238"/>
              <a:ext cx="1776414" cy="501289"/>
            </a:xfrm>
            <a:prstGeom prst="rect">
              <a:avLst/>
            </a:prstGeom>
          </p:spPr>
        </p:pic>
        <p:pic>
          <p:nvPicPr>
            <p:cNvPr id="14" name="Picture 13">
              <a:extLst>
                <a:ext uri="{FF2B5EF4-FFF2-40B4-BE49-F238E27FC236}">
                  <a16:creationId xmlns:a16="http://schemas.microsoft.com/office/drawing/2014/main" id="{C533E954-6120-4A30-8451-3AFE66B90640}"/>
                </a:ext>
              </a:extLst>
            </p:cNvPr>
            <p:cNvPicPr>
              <a:picLocks noChangeAspect="1"/>
            </p:cNvPicPr>
            <p:nvPr/>
          </p:nvPicPr>
          <p:blipFill>
            <a:blip r:embed="rId5"/>
            <a:stretch>
              <a:fillRect/>
            </a:stretch>
          </p:blipFill>
          <p:spPr>
            <a:xfrm>
              <a:off x="2708704" y="4898672"/>
              <a:ext cx="1095912" cy="515723"/>
            </a:xfrm>
            <a:prstGeom prst="rect">
              <a:avLst/>
            </a:prstGeom>
          </p:spPr>
        </p:pic>
        <p:pic>
          <p:nvPicPr>
            <p:cNvPr id="15" name="Picture 14">
              <a:extLst>
                <a:ext uri="{FF2B5EF4-FFF2-40B4-BE49-F238E27FC236}">
                  <a16:creationId xmlns:a16="http://schemas.microsoft.com/office/drawing/2014/main" id="{A50BF7E5-D12D-4785-84DE-E78C8CF204A6}"/>
                </a:ext>
              </a:extLst>
            </p:cNvPr>
            <p:cNvPicPr>
              <a:picLocks noChangeAspect="1"/>
            </p:cNvPicPr>
            <p:nvPr/>
          </p:nvPicPr>
          <p:blipFill>
            <a:blip r:embed="rId6"/>
            <a:stretch>
              <a:fillRect/>
            </a:stretch>
          </p:blipFill>
          <p:spPr>
            <a:xfrm>
              <a:off x="4232702" y="4661845"/>
              <a:ext cx="1151657" cy="942265"/>
            </a:xfrm>
            <a:prstGeom prst="rect">
              <a:avLst/>
            </a:prstGeom>
          </p:spPr>
        </p:pic>
      </p:grpSp>
      <p:pic>
        <p:nvPicPr>
          <p:cNvPr id="16" name="Picture 15">
            <a:extLst>
              <a:ext uri="{FF2B5EF4-FFF2-40B4-BE49-F238E27FC236}">
                <a16:creationId xmlns:a16="http://schemas.microsoft.com/office/drawing/2014/main" id="{CB2DF6FB-3A21-4152-937B-02BDACD099F3}"/>
              </a:ext>
            </a:extLst>
          </p:cNvPr>
          <p:cNvPicPr>
            <a:picLocks noChangeAspect="1"/>
          </p:cNvPicPr>
          <p:nvPr/>
        </p:nvPicPr>
        <p:blipFill>
          <a:blip r:embed="rId7"/>
          <a:stretch>
            <a:fillRect/>
          </a:stretch>
        </p:blipFill>
        <p:spPr>
          <a:xfrm>
            <a:off x="699786" y="3019370"/>
            <a:ext cx="344134" cy="451676"/>
          </a:xfrm>
          <a:prstGeom prst="rect">
            <a:avLst/>
          </a:prstGeom>
        </p:spPr>
      </p:pic>
      <p:sp>
        <p:nvSpPr>
          <p:cNvPr id="12" name="Date Placeholder 11"/>
          <p:cNvSpPr>
            <a:spLocks noGrp="1"/>
          </p:cNvSpPr>
          <p:nvPr>
            <p:ph type="dt" sz="half" idx="10"/>
          </p:nvPr>
        </p:nvSpPr>
        <p:spPr/>
        <p:txBody>
          <a:bodyPr/>
          <a:lstStyle/>
          <a:p>
            <a:r>
              <a:rPr lang="en-US"/>
              <a:t>Smart Cap</a:t>
            </a:r>
            <a:endParaRPr lang="en-US" dirty="0"/>
          </a:p>
        </p:txBody>
      </p:sp>
      <p:sp>
        <p:nvSpPr>
          <p:cNvPr id="18" name="Slide Number Placeholder 17"/>
          <p:cNvSpPr>
            <a:spLocks noGrp="1"/>
          </p:cNvSpPr>
          <p:nvPr>
            <p:ph type="sldNum" sz="quarter" idx="4"/>
          </p:nvPr>
        </p:nvSpPr>
        <p:spPr/>
        <p:txBody>
          <a:bodyPr/>
          <a:lstStyle/>
          <a:p>
            <a:fld id="{54684863-ADF7-4CCE-8C45-7D8CD5ED6937}" type="slidenum">
              <a:rPr lang="en-US" smtClean="0"/>
              <a:pPr/>
              <a:t>34</a:t>
            </a:fld>
            <a:endParaRPr lang="en-US" dirty="0"/>
          </a:p>
        </p:txBody>
      </p:sp>
      <p:sp>
        <p:nvSpPr>
          <p:cNvPr id="5" name="Footer Placeholder 4">
            <a:extLst>
              <a:ext uri="{FF2B5EF4-FFF2-40B4-BE49-F238E27FC236}">
                <a16:creationId xmlns:a16="http://schemas.microsoft.com/office/drawing/2014/main" id="{4570A63C-FD30-2CED-4B32-1B5AD7A5FA59}"/>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17030451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572"/>
            <a:ext cx="8229600" cy="438912"/>
          </a:xfrm>
        </p:spPr>
        <p:txBody>
          <a:bodyPr>
            <a:normAutofit fontScale="90000"/>
          </a:bodyPr>
          <a:lstStyle/>
          <a:p>
            <a:br>
              <a:rPr lang="en-US" dirty="0"/>
            </a:br>
            <a:r>
              <a:rPr lang="en-US" dirty="0"/>
              <a:t>Background: Issues</a:t>
            </a:r>
          </a:p>
        </p:txBody>
      </p:sp>
      <p:sp>
        <p:nvSpPr>
          <p:cNvPr id="3" name="Content Placeholder 2"/>
          <p:cNvSpPr>
            <a:spLocks noGrp="1"/>
          </p:cNvSpPr>
          <p:nvPr>
            <p:ph idx="1"/>
          </p:nvPr>
        </p:nvSpPr>
        <p:spPr>
          <a:xfrm>
            <a:off x="381000" y="1143000"/>
            <a:ext cx="8305800" cy="5181600"/>
          </a:xfrm>
        </p:spPr>
        <p:txBody>
          <a:bodyPr>
            <a:noAutofit/>
          </a:bodyPr>
          <a:lstStyle/>
          <a:p>
            <a:pPr marL="0" indent="0">
              <a:buFont typeface="Wingdings 2" pitchFamily="18" charset="2"/>
              <a:buNone/>
            </a:pPr>
            <a:r>
              <a:rPr lang="en-US" sz="1600" b="1" dirty="0"/>
              <a:t>Issues with current cap &amp; trade systems</a:t>
            </a:r>
          </a:p>
          <a:p>
            <a:r>
              <a:rPr lang="en-US" sz="1600" dirty="0"/>
              <a:t>Prices dropped substantially and repeatedly as a result of </a:t>
            </a:r>
          </a:p>
          <a:p>
            <a:pPr lvl="1">
              <a:buClr>
                <a:schemeClr val="accent1">
                  <a:lumMod val="75000"/>
                </a:schemeClr>
              </a:buClr>
              <a:buSzPct val="95000"/>
              <a:buFont typeface="Wingdings 2" pitchFamily="18" charset="2"/>
            </a:pPr>
            <a:r>
              <a:rPr lang="en-US" sz="1600" dirty="0"/>
              <a:t>Macroeconomic recession</a:t>
            </a:r>
          </a:p>
          <a:p>
            <a:pPr lvl="1">
              <a:buClr>
                <a:schemeClr val="accent1">
                  <a:lumMod val="75000"/>
                </a:schemeClr>
              </a:buClr>
              <a:buSzPct val="95000"/>
              <a:buFont typeface="Wingdings 2" pitchFamily="18" charset="2"/>
            </a:pPr>
            <a:r>
              <a:rPr lang="en-US" sz="1600" dirty="0"/>
              <a:t>Unforeseen cost reductions including through technological progress</a:t>
            </a:r>
          </a:p>
          <a:p>
            <a:pPr lvl="1">
              <a:buClr>
                <a:schemeClr val="accent1">
                  <a:lumMod val="75000"/>
                </a:schemeClr>
              </a:buClr>
              <a:buSzPct val="95000"/>
              <a:buFont typeface="Wingdings 2" pitchFamily="18" charset="2"/>
            </a:pPr>
            <a:r>
              <a:rPr lang="en-US" sz="1600" dirty="0"/>
              <a:t>Other factors including unexpected changes in fossil fuel provision </a:t>
            </a:r>
          </a:p>
          <a:p>
            <a:r>
              <a:rPr lang="en-US" sz="1600" dirty="0"/>
              <a:t>Slow policy (regulatory) response   </a:t>
            </a:r>
          </a:p>
          <a:p>
            <a:pPr lvl="1"/>
            <a:r>
              <a:rPr lang="en-US" sz="1600" dirty="0"/>
              <a:t>Slow regulatory process</a:t>
            </a:r>
          </a:p>
          <a:p>
            <a:pPr lvl="1"/>
            <a:r>
              <a:rPr lang="en-US" sz="1600" dirty="0"/>
              <a:t>Inefficient measures like backloading in EU ETS (&amp; issues with Market Stability Reserve) </a:t>
            </a:r>
          </a:p>
          <a:p>
            <a:r>
              <a:rPr lang="en-US" sz="1600" dirty="0"/>
              <a:t>Long-standing concern that taxes are more efficient than wide-spread cap &amp; trade</a:t>
            </a:r>
          </a:p>
          <a:p>
            <a:pPr lvl="1"/>
            <a:endParaRPr lang="en-US" sz="1600" dirty="0"/>
          </a:p>
          <a:p>
            <a:pPr marL="0" indent="0">
              <a:buNone/>
            </a:pPr>
            <a:r>
              <a:rPr lang="en-US" sz="1600" b="1" dirty="0"/>
              <a:t>As a result: </a:t>
            </a:r>
          </a:p>
          <a:p>
            <a:r>
              <a:rPr lang="en-US" sz="1600" dirty="0"/>
              <a:t>Cheap abatement left on the table during some periods</a:t>
            </a:r>
          </a:p>
          <a:p>
            <a:r>
              <a:rPr lang="en-US" sz="1600" dirty="0"/>
              <a:t>hefty price increases at short note during other periods</a:t>
            </a:r>
            <a:br>
              <a:rPr lang="en-US" sz="1500" dirty="0"/>
            </a:br>
            <a:endParaRPr lang="en-US" sz="100" dirty="0"/>
          </a:p>
        </p:txBody>
      </p:sp>
      <p:sp>
        <p:nvSpPr>
          <p:cNvPr id="5" name="Date Placeholder 4"/>
          <p:cNvSpPr>
            <a:spLocks noGrp="1"/>
          </p:cNvSpPr>
          <p:nvPr>
            <p:ph type="dt" sz="half" idx="10"/>
          </p:nvPr>
        </p:nvSpPr>
        <p:spPr/>
        <p:txBody>
          <a:bodyPr/>
          <a:lstStyle/>
          <a:p>
            <a:r>
              <a:rPr lang="en-US"/>
              <a:t>Smart Cap</a:t>
            </a:r>
            <a:endParaRPr lang="en-US" dirty="0"/>
          </a:p>
        </p:txBody>
      </p:sp>
      <p:sp>
        <p:nvSpPr>
          <p:cNvPr id="7" name="Slide Number Placeholder 6"/>
          <p:cNvSpPr>
            <a:spLocks noGrp="1"/>
          </p:cNvSpPr>
          <p:nvPr>
            <p:ph type="sldNum" sz="quarter" idx="4"/>
          </p:nvPr>
        </p:nvSpPr>
        <p:spPr/>
        <p:txBody>
          <a:bodyPr/>
          <a:lstStyle/>
          <a:p>
            <a:fld id="{54684863-ADF7-4CCE-8C45-7D8CD5ED6937}" type="slidenum">
              <a:rPr lang="en-US" smtClean="0"/>
              <a:pPr/>
              <a:t>4</a:t>
            </a:fld>
            <a:endParaRPr lang="en-US" dirty="0"/>
          </a:p>
        </p:txBody>
      </p:sp>
      <p:sp>
        <p:nvSpPr>
          <p:cNvPr id="6" name="Footer Placeholder 5">
            <a:extLst>
              <a:ext uri="{FF2B5EF4-FFF2-40B4-BE49-F238E27FC236}">
                <a16:creationId xmlns:a16="http://schemas.microsoft.com/office/drawing/2014/main" id="{25B3379D-76DE-39D6-23C6-3A5F103A4EAA}"/>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7428469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Insights in the Literature</a:t>
            </a:r>
          </a:p>
        </p:txBody>
      </p:sp>
      <p:sp>
        <p:nvSpPr>
          <p:cNvPr id="3" name="Content Placeholder 2"/>
          <p:cNvSpPr>
            <a:spLocks noGrp="1"/>
          </p:cNvSpPr>
          <p:nvPr>
            <p:ph idx="1"/>
          </p:nvPr>
        </p:nvSpPr>
        <p:spPr>
          <a:xfrm>
            <a:off x="457200" y="1143000"/>
            <a:ext cx="8534400" cy="5181600"/>
          </a:xfrm>
        </p:spPr>
        <p:txBody>
          <a:bodyPr>
            <a:normAutofit fontScale="85000" lnSpcReduction="20000"/>
          </a:bodyPr>
          <a:lstStyle/>
          <a:p>
            <a:pPr marL="0" indent="0">
              <a:buNone/>
            </a:pPr>
            <a:r>
              <a:rPr lang="en-US" sz="1900" b="1" dirty="0"/>
              <a:t>When to use taxes or quantities?</a:t>
            </a:r>
          </a:p>
          <a:p>
            <a:r>
              <a:rPr lang="en-US" sz="1900" dirty="0"/>
              <a:t>Weitzman’s (1974) Prices vs Quantities:  Static setting or ‘flow pollution’ </a:t>
            </a:r>
            <a:br>
              <a:rPr lang="en-US" sz="1900" dirty="0"/>
            </a:br>
            <a:br>
              <a:rPr lang="en-US" sz="900" dirty="0">
                <a:sym typeface="Mathematica1" panose="05000502060100000001" pitchFamily="2" charset="2"/>
              </a:rPr>
            </a:br>
            <a:r>
              <a:rPr lang="en-US" sz="1900" dirty="0">
                <a:sym typeface="Mathematica1" panose="05000502060100000001" pitchFamily="2" charset="2"/>
              </a:rPr>
              <a:t>-&gt; taxes preferred if damage convexity &lt; cost convexity</a:t>
            </a:r>
            <a:endParaRPr lang="en-US" sz="1900" dirty="0"/>
          </a:p>
          <a:p>
            <a:r>
              <a:rPr lang="en-US" sz="1900" dirty="0"/>
              <a:t>For stock pollutants such as CO2 and other greenhouse gases (e.g. </a:t>
            </a:r>
            <a:r>
              <a:rPr lang="en-US" sz="1900" dirty="0" err="1"/>
              <a:t>Hoel</a:t>
            </a:r>
            <a:r>
              <a:rPr lang="en-US" sz="1900" dirty="0"/>
              <a:t> &amp; Karp (2001,2002), Pizer (2002), Newell &amp; Pizer (2003), Karp &amp; Zhang (2005), Fisher &amp; </a:t>
            </a:r>
            <a:r>
              <a:rPr lang="en-US" sz="1900" dirty="0" err="1"/>
              <a:t>Springborn</a:t>
            </a:r>
            <a:r>
              <a:rPr lang="en-US" sz="1900" dirty="0"/>
              <a:t> (2011), </a:t>
            </a:r>
            <a:r>
              <a:rPr lang="en-US" sz="1900" dirty="0" err="1"/>
              <a:t>Heutel</a:t>
            </a:r>
            <a:r>
              <a:rPr lang="en-US" sz="1900" dirty="0"/>
              <a:t> (2012), Stavins (2020))</a:t>
            </a:r>
            <a:br>
              <a:rPr lang="en-US" sz="1900" dirty="0"/>
            </a:br>
            <a:br>
              <a:rPr lang="en-US" sz="1000" dirty="0"/>
            </a:br>
            <a:r>
              <a:rPr lang="en-US" sz="1900" dirty="0"/>
              <a:t>-&gt;  Find that </a:t>
            </a:r>
            <a:r>
              <a:rPr lang="en-US" sz="1900" i="1" dirty="0"/>
              <a:t>taxes are more efficient</a:t>
            </a:r>
            <a:br>
              <a:rPr lang="en-US" sz="1900" i="1" dirty="0"/>
            </a:br>
            <a:endParaRPr lang="en-US" sz="1900" i="1" dirty="0"/>
          </a:p>
          <a:p>
            <a:pPr marL="0" indent="0">
              <a:buNone/>
            </a:pPr>
            <a:r>
              <a:rPr lang="en-US" sz="2000" b="1" dirty="0">
                <a:sym typeface="Mathematica1" panose="05000502060100000001" pitchFamily="2" charset="2"/>
              </a:rPr>
              <a:t>Hybrid policies: </a:t>
            </a:r>
            <a:r>
              <a:rPr lang="en-US" sz="2000" dirty="0">
                <a:sym typeface="Mathematica1" panose="05000502060100000001" pitchFamily="2" charset="2"/>
              </a:rPr>
              <a:t>combine aspects of tax &amp; cap:</a:t>
            </a:r>
          </a:p>
          <a:p>
            <a:r>
              <a:rPr lang="en-US" sz="2000" b="1" dirty="0">
                <a:sym typeface="Mathematica1" panose="05000502060100000001" pitchFamily="2" charset="2"/>
              </a:rPr>
              <a:t>Theory: How to reveal necessary information </a:t>
            </a:r>
            <a:r>
              <a:rPr lang="en-US" sz="2000" dirty="0">
                <a:sym typeface="Mathematica1" panose="05000502060100000001" pitchFamily="2" charset="2"/>
              </a:rPr>
              <a:t>(e.g., </a:t>
            </a:r>
            <a:r>
              <a:rPr lang="en-US" sz="2000" dirty="0" err="1">
                <a:sym typeface="Mathematica1" panose="05000502060100000001" pitchFamily="2" charset="2"/>
              </a:rPr>
              <a:t>Kwerel</a:t>
            </a:r>
            <a:r>
              <a:rPr lang="en-US" sz="2000" dirty="0">
                <a:sym typeface="Mathematica1" panose="05000502060100000001" pitchFamily="2" charset="2"/>
              </a:rPr>
              <a:t> (1977), Dasgupta et al. (1980), Montero (2007), Kelly &amp; </a:t>
            </a:r>
            <a:r>
              <a:rPr lang="en-US" sz="2000" dirty="0" err="1">
                <a:sym typeface="Mathematica1" panose="05000502060100000001" pitchFamily="2" charset="2"/>
              </a:rPr>
              <a:t>Boleslavsky</a:t>
            </a:r>
            <a:r>
              <a:rPr lang="en-US" sz="2000" dirty="0">
                <a:sym typeface="Mathematica1" panose="05000502060100000001" pitchFamily="2" charset="2"/>
              </a:rPr>
              <a:t> (2014))</a:t>
            </a:r>
            <a:br>
              <a:rPr lang="en-US" sz="2000" dirty="0">
                <a:sym typeface="Mathematica1" panose="05000502060100000001" pitchFamily="2" charset="2"/>
              </a:rPr>
            </a:br>
            <a:br>
              <a:rPr lang="en-US" sz="1000" dirty="0">
                <a:sym typeface="Mathematica1" panose="05000502060100000001" pitchFamily="2" charset="2"/>
              </a:rPr>
            </a:br>
            <a:r>
              <a:rPr lang="en-US" sz="2000" dirty="0">
                <a:sym typeface="Mathematica1" panose="05000502060100000001" pitchFamily="2" charset="2"/>
              </a:rPr>
              <a:t>-&gt; First best or closer to first best in principle, but somewhat complicated</a:t>
            </a:r>
          </a:p>
          <a:p>
            <a:r>
              <a:rPr lang="en-US" sz="2000" b="1" dirty="0">
                <a:sym typeface="Mathematica1" panose="05000502060100000001" pitchFamily="2" charset="2"/>
              </a:rPr>
              <a:t>Practice:</a:t>
            </a:r>
            <a:r>
              <a:rPr lang="en-US" sz="2000" dirty="0">
                <a:sym typeface="Mathematica1" panose="05000502060100000001" pitchFamily="2" charset="2"/>
              </a:rPr>
              <a:t> Cap &amp; Trade combined with effective tax at </a:t>
            </a:r>
            <a:r>
              <a:rPr lang="en-US" sz="2000" b="1" dirty="0">
                <a:sym typeface="Mathematica1" panose="05000502060100000001" pitchFamily="2" charset="2"/>
              </a:rPr>
              <a:t>price floor or ceiling </a:t>
            </a:r>
            <a:r>
              <a:rPr lang="en-US" sz="2000" dirty="0">
                <a:sym typeface="Mathematica1" panose="05000502060100000001" pitchFamily="2" charset="2"/>
              </a:rPr>
              <a:t>(e.g. Roberts &amp; Spence (1976), Weitzman (1978), Pizer (2002), Fell et al (2012))</a:t>
            </a:r>
            <a:br>
              <a:rPr lang="en-US" sz="2000" dirty="0">
                <a:sym typeface="Mathematica1" panose="05000502060100000001" pitchFamily="2" charset="2"/>
              </a:rPr>
            </a:br>
            <a:br>
              <a:rPr lang="en-US" sz="1000" dirty="0">
                <a:sym typeface="Mathematica1" panose="05000502060100000001" pitchFamily="2" charset="2"/>
              </a:rPr>
            </a:br>
            <a:r>
              <a:rPr lang="en-US" sz="2000" dirty="0">
                <a:sym typeface="Mathematica1" panose="05000502060100000001" pitchFamily="2" charset="2"/>
              </a:rPr>
              <a:t>-&gt; Practical, but still inefficient </a:t>
            </a:r>
          </a:p>
          <a:p>
            <a:r>
              <a:rPr lang="en-US" sz="2000" dirty="0">
                <a:sym typeface="Mathematica1" panose="05000502060100000001" pitchFamily="2" charset="2"/>
              </a:rPr>
              <a:t>Moving towards a first best implementation: </a:t>
            </a:r>
            <a:br>
              <a:rPr lang="en-US" sz="2000" dirty="0">
                <a:sym typeface="Mathematica1" panose="05000502060100000001" pitchFamily="2" charset="2"/>
              </a:rPr>
            </a:br>
            <a:r>
              <a:rPr lang="en-US" sz="2000" dirty="0" err="1">
                <a:sym typeface="Mathematica1" panose="05000502060100000001" pitchFamily="2" charset="2"/>
              </a:rPr>
              <a:t>Requate</a:t>
            </a:r>
            <a:r>
              <a:rPr lang="en-US" sz="2000" dirty="0">
                <a:sym typeface="Mathematica1" panose="05000502060100000001" pitchFamily="2" charset="2"/>
              </a:rPr>
              <a:t> </a:t>
            </a:r>
            <a:r>
              <a:rPr lang="en-US" sz="2000" dirty="0" err="1">
                <a:sym typeface="Mathematica1" panose="05000502060100000001" pitchFamily="2" charset="2"/>
              </a:rPr>
              <a:t>Unold</a:t>
            </a:r>
            <a:r>
              <a:rPr lang="en-US" sz="2000" dirty="0">
                <a:sym typeface="Mathematica1" panose="05000502060100000001" pitchFamily="2" charset="2"/>
              </a:rPr>
              <a:t> (2001), </a:t>
            </a:r>
            <a:r>
              <a:rPr lang="en-US" sz="2000" dirty="0" err="1">
                <a:sym typeface="Mathematica1" panose="05000502060100000001" pitchFamily="2" charset="2"/>
              </a:rPr>
              <a:t>Kollenberg</a:t>
            </a:r>
            <a:r>
              <a:rPr lang="en-US" sz="2000" dirty="0">
                <a:sym typeface="Mathematica1" panose="05000502060100000001" pitchFamily="2" charset="2"/>
              </a:rPr>
              <a:t> &amp; </a:t>
            </a:r>
            <a:r>
              <a:rPr lang="en-US" sz="2000" dirty="0" err="1">
                <a:sym typeface="Mathematica1" panose="05000502060100000001" pitchFamily="2" charset="2"/>
              </a:rPr>
              <a:t>Taschini</a:t>
            </a:r>
            <a:r>
              <a:rPr lang="en-US" sz="2000" dirty="0">
                <a:sym typeface="Mathematica1" panose="05000502060100000001" pitchFamily="2" charset="2"/>
              </a:rPr>
              <a:t> (2016), Karp &amp; Traeger’s (2024) Smart Cap.</a:t>
            </a:r>
          </a:p>
          <a:p>
            <a:endParaRPr lang="en-US" dirty="0">
              <a:sym typeface="Mathematica1" panose="05000502060100000001" pitchFamily="2" charset="2"/>
            </a:endParaRPr>
          </a:p>
          <a:p>
            <a:pPr marL="0" indent="0">
              <a:buNone/>
            </a:pPr>
            <a:endParaRPr lang="en-US" dirty="0"/>
          </a:p>
        </p:txBody>
      </p:sp>
      <p:sp>
        <p:nvSpPr>
          <p:cNvPr id="4" name="Date Placeholder 3"/>
          <p:cNvSpPr>
            <a:spLocks noGrp="1"/>
          </p:cNvSpPr>
          <p:nvPr>
            <p:ph type="dt" sz="half" idx="10"/>
          </p:nvPr>
        </p:nvSpPr>
        <p:spPr/>
        <p:txBody>
          <a:bodyPr/>
          <a:lstStyle/>
          <a:p>
            <a:r>
              <a:rPr lang="en-US"/>
              <a:t>Smart Cap</a:t>
            </a:r>
            <a:endParaRPr lang="en-US" dirty="0"/>
          </a:p>
        </p:txBody>
      </p:sp>
      <p:sp>
        <p:nvSpPr>
          <p:cNvPr id="8" name="Slide Number Placeholder 7"/>
          <p:cNvSpPr>
            <a:spLocks noGrp="1"/>
          </p:cNvSpPr>
          <p:nvPr>
            <p:ph type="sldNum" sz="quarter" idx="4"/>
          </p:nvPr>
        </p:nvSpPr>
        <p:spPr/>
        <p:txBody>
          <a:bodyPr/>
          <a:lstStyle/>
          <a:p>
            <a:fld id="{54684863-ADF7-4CCE-8C45-7D8CD5ED6937}" type="slidenum">
              <a:rPr lang="en-US" smtClean="0"/>
              <a:pPr/>
              <a:t>5</a:t>
            </a:fld>
            <a:endParaRPr lang="en-US" dirty="0"/>
          </a:p>
        </p:txBody>
      </p:sp>
      <p:sp>
        <p:nvSpPr>
          <p:cNvPr id="6" name="Footer Placeholder 5">
            <a:extLst>
              <a:ext uri="{FF2B5EF4-FFF2-40B4-BE49-F238E27FC236}">
                <a16:creationId xmlns:a16="http://schemas.microsoft.com/office/drawing/2014/main" id="{263AF018-8241-86DE-32EC-B6AAABAD46BC}"/>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394681040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Lecture</a:t>
            </a:r>
          </a:p>
        </p:txBody>
      </p:sp>
      <p:sp>
        <p:nvSpPr>
          <p:cNvPr id="3" name="Content Placeholder 2"/>
          <p:cNvSpPr>
            <a:spLocks noGrp="1"/>
          </p:cNvSpPr>
          <p:nvPr>
            <p:ph idx="1"/>
          </p:nvPr>
        </p:nvSpPr>
        <p:spPr>
          <a:xfrm>
            <a:off x="457200" y="1143000"/>
            <a:ext cx="8534400" cy="5181600"/>
          </a:xfrm>
        </p:spPr>
        <p:txBody>
          <a:bodyPr>
            <a:normAutofit/>
          </a:bodyPr>
          <a:lstStyle/>
          <a:p>
            <a:pPr marL="0" indent="0">
              <a:buNone/>
            </a:pPr>
            <a:r>
              <a:rPr lang="en-US" sz="1800" dirty="0"/>
              <a:t>I. We introduce:</a:t>
            </a:r>
          </a:p>
          <a:p>
            <a:r>
              <a:rPr lang="en-US" sz="1800" dirty="0"/>
              <a:t>Smart tax: the optimal non-linear tax on emissions</a:t>
            </a:r>
            <a:br>
              <a:rPr lang="en-US" sz="1800" dirty="0"/>
            </a:br>
            <a:br>
              <a:rPr lang="en-US" sz="900" dirty="0"/>
            </a:br>
            <a:r>
              <a:rPr lang="en-US" sz="1800" dirty="0"/>
              <a:t>Issue: all market participants have to observe aggregate emissions in real time </a:t>
            </a:r>
          </a:p>
          <a:p>
            <a:r>
              <a:rPr lang="en-US" sz="1800" dirty="0"/>
              <a:t>Smart cap: a practical mechanism to implement the optimal non-linear tax</a:t>
            </a:r>
          </a:p>
          <a:p>
            <a:pPr lvl="1"/>
            <a:r>
              <a:rPr lang="en-US" sz="1800" dirty="0"/>
              <a:t>in a cap and trade framework</a:t>
            </a:r>
          </a:p>
          <a:p>
            <a:pPr lvl="1"/>
            <a:r>
              <a:rPr lang="en-US" sz="1800" dirty="0"/>
              <a:t>accounting for the informational short-comings and delays</a:t>
            </a:r>
            <a:br>
              <a:rPr lang="en-US" sz="1800" dirty="0"/>
            </a:br>
            <a:endParaRPr lang="en-US" sz="800" dirty="0">
              <a:sym typeface="Mathematica1" panose="05000502060100000001" pitchFamily="2" charset="2"/>
            </a:endParaRPr>
          </a:p>
          <a:p>
            <a:pPr marL="0" indent="0">
              <a:buNone/>
            </a:pPr>
            <a:r>
              <a:rPr lang="en-US" sz="1800" dirty="0">
                <a:sym typeface="Mathematica1" panose="05000502060100000001" pitchFamily="2" charset="2"/>
              </a:rPr>
              <a:t>II. We discuss the case of stock pollutants and analyze</a:t>
            </a:r>
          </a:p>
          <a:p>
            <a:r>
              <a:rPr lang="en-US" sz="1800" dirty="0">
                <a:sym typeface="Mathematica1" panose="05000502060100000001" pitchFamily="2" charset="2"/>
              </a:rPr>
              <a:t>the optimal non-linear price-quantity relation (smart tax and cap)</a:t>
            </a:r>
          </a:p>
          <a:p>
            <a:r>
              <a:rPr lang="en-US" sz="1800" dirty="0">
                <a:sym typeface="Mathematica1" panose="05000502060100000001" pitchFamily="2" charset="2"/>
              </a:rPr>
              <a:t>how technology diffusion affects the slope of the smart tax</a:t>
            </a:r>
          </a:p>
          <a:p>
            <a:r>
              <a:rPr lang="en-US" sz="1800" dirty="0">
                <a:sym typeface="Mathematica1" panose="05000502060100000001" pitchFamily="2" charset="2"/>
              </a:rPr>
              <a:t>Extend Weitzman’s criterion for taxes vs quantities to the stock pollution setting: </a:t>
            </a:r>
            <a:br>
              <a:rPr lang="en-US" sz="1800" dirty="0">
                <a:sym typeface="Mathematica1" panose="05000502060100000001" pitchFamily="2" charset="2"/>
              </a:rPr>
            </a:br>
            <a:br>
              <a:rPr lang="en-US" sz="800" dirty="0">
                <a:sym typeface="Mathematica1" panose="05000502060100000001" pitchFamily="2" charset="2"/>
              </a:rPr>
            </a:br>
            <a:r>
              <a:rPr lang="en-US" sz="1800" dirty="0">
                <a:sym typeface="Mathematica1" panose="05000502060100000001" pitchFamily="2" charset="2"/>
              </a:rPr>
              <a:t>-&gt; compare smart tax slope (not damage convexity)  to cost convexity</a:t>
            </a:r>
          </a:p>
        </p:txBody>
      </p:sp>
      <p:sp>
        <p:nvSpPr>
          <p:cNvPr id="4" name="Date Placeholder 3"/>
          <p:cNvSpPr>
            <a:spLocks noGrp="1"/>
          </p:cNvSpPr>
          <p:nvPr>
            <p:ph type="dt" sz="half" idx="10"/>
          </p:nvPr>
        </p:nvSpPr>
        <p:spPr/>
        <p:txBody>
          <a:bodyPr/>
          <a:lstStyle/>
          <a:p>
            <a:r>
              <a:rPr lang="en-US"/>
              <a:t>Smart Cap</a:t>
            </a:r>
            <a:endParaRPr lang="en-US" dirty="0"/>
          </a:p>
        </p:txBody>
      </p:sp>
      <p:sp>
        <p:nvSpPr>
          <p:cNvPr id="8" name="Slide Number Placeholder 7"/>
          <p:cNvSpPr>
            <a:spLocks noGrp="1"/>
          </p:cNvSpPr>
          <p:nvPr>
            <p:ph type="sldNum" sz="quarter" idx="4"/>
          </p:nvPr>
        </p:nvSpPr>
        <p:spPr/>
        <p:txBody>
          <a:bodyPr/>
          <a:lstStyle/>
          <a:p>
            <a:fld id="{54684863-ADF7-4CCE-8C45-7D8CD5ED6937}" type="slidenum">
              <a:rPr lang="en-US" smtClean="0"/>
              <a:pPr/>
              <a:t>6</a:t>
            </a:fld>
            <a:endParaRPr lang="en-US" dirty="0"/>
          </a:p>
        </p:txBody>
      </p:sp>
      <p:sp>
        <p:nvSpPr>
          <p:cNvPr id="6" name="Footer Placeholder 5">
            <a:extLst>
              <a:ext uri="{FF2B5EF4-FFF2-40B4-BE49-F238E27FC236}">
                <a16:creationId xmlns:a16="http://schemas.microsoft.com/office/drawing/2014/main" id="{2B3DAE8D-33E8-2C41-00CB-48E5873A956E}"/>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40454424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38912"/>
          </a:xfrm>
        </p:spPr>
        <p:txBody>
          <a:bodyPr/>
          <a:lstStyle/>
          <a:p>
            <a:r>
              <a:rPr lang="en-US" dirty="0"/>
              <a:t>I - The Static World</a:t>
            </a:r>
          </a:p>
        </p:txBody>
      </p:sp>
      <p:sp>
        <p:nvSpPr>
          <p:cNvPr id="3" name="Content Placeholder 2"/>
          <p:cNvSpPr>
            <a:spLocks noGrp="1"/>
          </p:cNvSpPr>
          <p:nvPr>
            <p:ph idx="1"/>
          </p:nvPr>
        </p:nvSpPr>
        <p:spPr>
          <a:xfrm>
            <a:off x="457200" y="972312"/>
            <a:ext cx="8229600" cy="5352288"/>
          </a:xfrm>
        </p:spPr>
        <p:txBody>
          <a:bodyPr/>
          <a:lstStyle/>
          <a:p>
            <a:pPr marL="0" indent="0">
              <a:buNone/>
            </a:pPr>
            <a:br>
              <a:rPr lang="en-US" sz="800" dirty="0"/>
            </a:br>
            <a:r>
              <a:rPr lang="en-US" sz="1600" dirty="0"/>
              <a:t>Weitzman’s classic setting: </a:t>
            </a:r>
          </a:p>
          <a:p>
            <a:r>
              <a:rPr lang="en-US" sz="1600" dirty="0"/>
              <a:t>Firms emit a pollutant (E) realizing marginal benefits from emitting </a:t>
            </a:r>
          </a:p>
          <a:p>
            <a:r>
              <a:rPr lang="en-US" sz="1600" dirty="0"/>
              <a:t>Pollutant causes Marginal Social Damages (MD) </a:t>
            </a:r>
          </a:p>
          <a:p>
            <a:r>
              <a:rPr lang="en-US" sz="1600" dirty="0"/>
              <a:t>Regulator does not know firms’ benefits at the time of regulation </a:t>
            </a:r>
            <a:br>
              <a:rPr lang="en-US" sz="1600" dirty="0"/>
            </a:br>
            <a:r>
              <a:rPr lang="en-US" sz="1600" dirty="0"/>
              <a:t>(either because of time delay of because of asymmetric information)</a:t>
            </a:r>
            <a:br>
              <a:rPr lang="en-US" sz="1600" dirty="0"/>
            </a:br>
            <a:endParaRPr lang="en-US" sz="800" dirty="0"/>
          </a:p>
          <a:p>
            <a:pPr marL="0" indent="0">
              <a:buNone/>
            </a:pPr>
            <a:r>
              <a:rPr lang="en-US" sz="1600" dirty="0"/>
              <a:t>Note: </a:t>
            </a:r>
          </a:p>
          <a:p>
            <a:r>
              <a:rPr lang="en-US" sz="1600" dirty="0"/>
              <a:t>Marginal Benefits MB from emitting are equal to marginal abatement costs MAC</a:t>
            </a:r>
          </a:p>
          <a:p>
            <a:pPr marL="0" indent="0">
              <a:buNone/>
            </a:pPr>
            <a:endParaRPr lang="en-US" sz="800" dirty="0"/>
          </a:p>
          <a:p>
            <a:pPr marL="0" indent="0">
              <a:buNone/>
            </a:pPr>
            <a:r>
              <a:rPr lang="en-US" sz="1600" dirty="0"/>
              <a:t>Assumptions:</a:t>
            </a:r>
          </a:p>
          <a:p>
            <a:r>
              <a:rPr lang="en-US" sz="1600" dirty="0"/>
              <a:t>Partial equilibrium setting with</a:t>
            </a:r>
          </a:p>
          <a:p>
            <a:r>
              <a:rPr lang="en-US" sz="1600" dirty="0"/>
              <a:t>Welfare = quadratic firm benefits - quadratic social damages</a:t>
            </a:r>
          </a:p>
          <a:p>
            <a:r>
              <a:rPr lang="en-US" sz="1600" dirty="0"/>
              <a:t>Leading to linear MD and marginal abatement cost (MAC) curves</a:t>
            </a:r>
          </a:p>
          <a:p>
            <a:pPr marL="0" indent="0">
              <a:buNone/>
            </a:pPr>
            <a:endParaRPr lang="en-US" sz="1600" dirty="0"/>
          </a:p>
        </p:txBody>
      </p:sp>
      <p:sp>
        <p:nvSpPr>
          <p:cNvPr id="5" name="Date Placeholder 4"/>
          <p:cNvSpPr>
            <a:spLocks noGrp="1"/>
          </p:cNvSpPr>
          <p:nvPr>
            <p:ph type="dt" sz="half" idx="10"/>
          </p:nvPr>
        </p:nvSpPr>
        <p:spPr/>
        <p:txBody>
          <a:bodyPr/>
          <a:lstStyle/>
          <a:p>
            <a:r>
              <a:rPr lang="en-US"/>
              <a:t>Smart Cap</a:t>
            </a:r>
            <a:endParaRPr lang="en-US" dirty="0"/>
          </a:p>
        </p:txBody>
      </p:sp>
      <p:sp>
        <p:nvSpPr>
          <p:cNvPr id="23" name="Slide Number Placeholder 22"/>
          <p:cNvSpPr>
            <a:spLocks noGrp="1"/>
          </p:cNvSpPr>
          <p:nvPr>
            <p:ph type="sldNum" sz="quarter" idx="4"/>
          </p:nvPr>
        </p:nvSpPr>
        <p:spPr/>
        <p:txBody>
          <a:bodyPr/>
          <a:lstStyle/>
          <a:p>
            <a:fld id="{54684863-ADF7-4CCE-8C45-7D8CD5ED6937}" type="slidenum">
              <a:rPr lang="en-US" smtClean="0"/>
              <a:pPr/>
              <a:t>7</a:t>
            </a:fld>
            <a:endParaRPr lang="en-US" dirty="0"/>
          </a:p>
        </p:txBody>
      </p:sp>
      <p:sp>
        <p:nvSpPr>
          <p:cNvPr id="6" name="Footer Placeholder 5">
            <a:extLst>
              <a:ext uri="{FF2B5EF4-FFF2-40B4-BE49-F238E27FC236}">
                <a16:creationId xmlns:a16="http://schemas.microsoft.com/office/drawing/2014/main" id="{3BF2B9AA-B39F-D2BD-5DCA-F6348A096F20}"/>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33540070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38912"/>
          </a:xfrm>
        </p:spPr>
        <p:txBody>
          <a:bodyPr/>
          <a:lstStyle/>
          <a:p>
            <a:r>
              <a:rPr lang="en-US" dirty="0"/>
              <a:t>I - The Static World</a:t>
            </a:r>
          </a:p>
        </p:txBody>
      </p:sp>
      <p:sp>
        <p:nvSpPr>
          <p:cNvPr id="3" name="Content Placeholder 2"/>
          <p:cNvSpPr>
            <a:spLocks noGrp="1"/>
          </p:cNvSpPr>
          <p:nvPr>
            <p:ph idx="1"/>
          </p:nvPr>
        </p:nvSpPr>
        <p:spPr>
          <a:xfrm>
            <a:off x="457200" y="972312"/>
            <a:ext cx="8229600" cy="5352288"/>
          </a:xfrm>
        </p:spPr>
        <p:txBody>
          <a:bodyPr/>
          <a:lstStyle/>
          <a:p>
            <a:pPr marL="0" indent="0">
              <a:spcAft>
                <a:spcPts val="400"/>
              </a:spcAft>
              <a:buNone/>
            </a:pPr>
            <a:r>
              <a:rPr lang="en-US" sz="1600" dirty="0"/>
              <a:t>Social optimality equates</a:t>
            </a:r>
          </a:p>
          <a:p>
            <a:pPr marL="0" indent="0">
              <a:spcAft>
                <a:spcPts val="400"/>
              </a:spcAft>
              <a:buNone/>
            </a:pPr>
            <a:r>
              <a:rPr lang="en-US" sz="1600" i="1" dirty="0"/>
              <a:t>Marginal damages (MD)   =   Marginal benefits from emitting (or MAC)</a:t>
            </a:r>
          </a:p>
          <a:p>
            <a:pPr marL="0" indent="0">
              <a:spcAft>
                <a:spcPts val="400"/>
              </a:spcAft>
              <a:buNone/>
            </a:pPr>
            <a:r>
              <a:rPr lang="en-US" sz="1600" i="1" dirty="0"/>
              <a:t>Solid: </a:t>
            </a:r>
            <a:r>
              <a:rPr lang="en-US" sz="1600" dirty="0"/>
              <a:t>expected MAC realization;   </a:t>
            </a:r>
            <a:r>
              <a:rPr lang="en-US" sz="1600" i="1" dirty="0"/>
              <a:t>Dashed: </a:t>
            </a:r>
            <a:r>
              <a:rPr lang="en-US" sz="1600" dirty="0"/>
              <a:t>other possible MAC realizations</a:t>
            </a:r>
          </a:p>
        </p:txBody>
      </p:sp>
      <p:sp>
        <p:nvSpPr>
          <p:cNvPr id="21" name="Rectangle 10"/>
          <p:cNvSpPr>
            <a:spLocks noChangeArrowheads="1"/>
          </p:cNvSpPr>
          <p:nvPr/>
        </p:nvSpPr>
        <p:spPr bwMode="auto">
          <a:xfrm rot="19722223">
            <a:off x="1166433" y="2066612"/>
            <a:ext cx="2979050" cy="646973"/>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pPr>
            <a:r>
              <a:rPr lang="en-US" dirty="0"/>
              <a:t>Marginal Benefits </a:t>
            </a:r>
            <a:br>
              <a:rPr lang="en-US" dirty="0"/>
            </a:br>
            <a:r>
              <a:rPr lang="en-US" dirty="0"/>
              <a:t>from Emitting (MAC)</a:t>
            </a:r>
          </a:p>
        </p:txBody>
      </p:sp>
      <p:sp>
        <p:nvSpPr>
          <p:cNvPr id="7" name="Line 4"/>
          <p:cNvSpPr>
            <a:spLocks noChangeShapeType="1"/>
          </p:cNvSpPr>
          <p:nvPr/>
        </p:nvSpPr>
        <p:spPr bwMode="auto">
          <a:xfrm>
            <a:off x="1146631" y="2657995"/>
            <a:ext cx="0" cy="3198081"/>
          </a:xfrm>
          <a:prstGeom prst="line">
            <a:avLst/>
          </a:prstGeom>
          <a:noFill/>
          <a:ln w="12700">
            <a:solidFill>
              <a:schemeClr val="tx1"/>
            </a:solidFill>
            <a:round/>
            <a:headEnd type="stealth" w="med" len="med"/>
            <a:tailEnd type="none" w="sm" len="sm"/>
          </a:ln>
          <a:effectLst/>
        </p:spPr>
        <p:txBody>
          <a:bodyPr wrap="none" anchor="ctr"/>
          <a:lstStyle/>
          <a:p>
            <a:endParaRPr lang="en-US"/>
          </a:p>
        </p:txBody>
      </p:sp>
      <p:sp>
        <p:nvSpPr>
          <p:cNvPr id="8" name="Line 5"/>
          <p:cNvSpPr>
            <a:spLocks noChangeShapeType="1"/>
          </p:cNvSpPr>
          <p:nvPr/>
        </p:nvSpPr>
        <p:spPr bwMode="auto">
          <a:xfrm>
            <a:off x="1045901" y="5733023"/>
            <a:ext cx="4832919" cy="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9" name="Line 6"/>
          <p:cNvSpPr>
            <a:spLocks noChangeShapeType="1"/>
          </p:cNvSpPr>
          <p:nvPr/>
        </p:nvSpPr>
        <p:spPr bwMode="auto">
          <a:xfrm flipV="1">
            <a:off x="1560269" y="2830541"/>
            <a:ext cx="3495561" cy="2459766"/>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10" name="Rectangle 7"/>
          <p:cNvSpPr>
            <a:spLocks noChangeArrowheads="1"/>
          </p:cNvSpPr>
          <p:nvPr/>
        </p:nvSpPr>
        <p:spPr bwMode="auto">
          <a:xfrm>
            <a:off x="4850083" y="5794549"/>
            <a:ext cx="1954600" cy="369157"/>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Emissions E</a:t>
            </a:r>
          </a:p>
        </p:txBody>
      </p:sp>
      <p:sp>
        <p:nvSpPr>
          <p:cNvPr id="11" name="Rectangle 8"/>
          <p:cNvSpPr>
            <a:spLocks noChangeArrowheads="1"/>
          </p:cNvSpPr>
          <p:nvPr/>
        </p:nvSpPr>
        <p:spPr bwMode="auto">
          <a:xfrm>
            <a:off x="4752914" y="2429162"/>
            <a:ext cx="3572824" cy="369974"/>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pPr>
            <a:r>
              <a:rPr lang="en-US" dirty="0"/>
              <a:t>Marginal Damages from Emitting</a:t>
            </a:r>
          </a:p>
        </p:txBody>
      </p:sp>
      <p:sp>
        <p:nvSpPr>
          <p:cNvPr id="14" name="Rectangle 11"/>
          <p:cNvSpPr>
            <a:spLocks noChangeArrowheads="1"/>
          </p:cNvSpPr>
          <p:nvPr/>
        </p:nvSpPr>
        <p:spPr bwMode="auto">
          <a:xfrm>
            <a:off x="529389" y="3764185"/>
            <a:ext cx="822989" cy="369157"/>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p*(E)</a:t>
            </a:r>
          </a:p>
        </p:txBody>
      </p:sp>
      <p:sp>
        <p:nvSpPr>
          <p:cNvPr id="16" name="Rectangle 13"/>
          <p:cNvSpPr>
            <a:spLocks noChangeArrowheads="1"/>
          </p:cNvSpPr>
          <p:nvPr/>
        </p:nvSpPr>
        <p:spPr bwMode="auto">
          <a:xfrm>
            <a:off x="4440731" y="5224239"/>
            <a:ext cx="1028736" cy="298728"/>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MAC’</a:t>
            </a:r>
          </a:p>
        </p:txBody>
      </p:sp>
      <p:sp>
        <p:nvSpPr>
          <p:cNvPr id="17" name="Line 14"/>
          <p:cNvSpPr>
            <a:spLocks noChangeShapeType="1"/>
          </p:cNvSpPr>
          <p:nvPr/>
        </p:nvSpPr>
        <p:spPr bwMode="auto">
          <a:xfrm>
            <a:off x="2895483" y="2656713"/>
            <a:ext cx="1643836" cy="2582818"/>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18" name="Line 15"/>
          <p:cNvSpPr>
            <a:spLocks noChangeShapeType="1"/>
          </p:cNvSpPr>
          <p:nvPr/>
        </p:nvSpPr>
        <p:spPr bwMode="auto">
          <a:xfrm>
            <a:off x="1761730" y="3265064"/>
            <a:ext cx="1543105" cy="2405149"/>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19" name="Rectangle 16"/>
          <p:cNvSpPr>
            <a:spLocks noChangeArrowheads="1"/>
          </p:cNvSpPr>
          <p:nvPr/>
        </p:nvSpPr>
        <p:spPr bwMode="auto">
          <a:xfrm>
            <a:off x="2329678" y="5298499"/>
            <a:ext cx="1234484" cy="298728"/>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MAC’’</a:t>
            </a:r>
          </a:p>
        </p:txBody>
      </p:sp>
      <p:sp>
        <p:nvSpPr>
          <p:cNvPr id="20" name="Line 6"/>
          <p:cNvSpPr>
            <a:spLocks noChangeShapeType="1"/>
          </p:cNvSpPr>
          <p:nvPr/>
        </p:nvSpPr>
        <p:spPr bwMode="auto">
          <a:xfrm>
            <a:off x="2278242" y="2883591"/>
            <a:ext cx="1643835" cy="2582818"/>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24" name="Rectangle 7"/>
          <p:cNvSpPr>
            <a:spLocks noChangeArrowheads="1"/>
          </p:cNvSpPr>
          <p:nvPr/>
        </p:nvSpPr>
        <p:spPr bwMode="auto">
          <a:xfrm>
            <a:off x="744321" y="2348818"/>
            <a:ext cx="1954600" cy="332496"/>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Price</a:t>
            </a:r>
          </a:p>
        </p:txBody>
      </p:sp>
      <p:cxnSp>
        <p:nvCxnSpPr>
          <p:cNvPr id="25" name="Straight Arrow Connector 24"/>
          <p:cNvCxnSpPr>
            <a:cxnSpLocks/>
          </p:cNvCxnSpPr>
          <p:nvPr/>
        </p:nvCxnSpPr>
        <p:spPr>
          <a:xfrm flipH="1">
            <a:off x="3710515" y="3580454"/>
            <a:ext cx="1743320" cy="255079"/>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7"/>
          <p:cNvSpPr>
            <a:spLocks noChangeArrowheads="1"/>
          </p:cNvSpPr>
          <p:nvPr/>
        </p:nvSpPr>
        <p:spPr bwMode="auto">
          <a:xfrm>
            <a:off x="5532969" y="3259668"/>
            <a:ext cx="3232965" cy="646973"/>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dirty="0">
                <a:latin typeface="Arial Unicode MS" pitchFamily="34" charset="-128"/>
                <a:ea typeface="Arial Unicode MS" pitchFamily="34" charset="-128"/>
                <a:cs typeface="Arial Unicode MS" pitchFamily="34" charset="-128"/>
              </a:rPr>
              <a:t>Optimal Allocation at high </a:t>
            </a:r>
            <a:br>
              <a:rPr lang="en-US" dirty="0">
                <a:latin typeface="Arial Unicode MS" pitchFamily="34" charset="-128"/>
                <a:ea typeface="Arial Unicode MS" pitchFamily="34" charset="-128"/>
                <a:cs typeface="Arial Unicode MS" pitchFamily="34" charset="-128"/>
              </a:rPr>
            </a:br>
            <a:r>
              <a:rPr lang="en-US" dirty="0">
                <a:latin typeface="Arial Unicode MS" pitchFamily="34" charset="-128"/>
                <a:ea typeface="Arial Unicode MS" pitchFamily="34" charset="-128"/>
                <a:cs typeface="Arial Unicode MS" pitchFamily="34" charset="-128"/>
              </a:rPr>
              <a:t>MB realization</a:t>
            </a:r>
          </a:p>
        </p:txBody>
      </p:sp>
      <p:sp>
        <p:nvSpPr>
          <p:cNvPr id="5" name="Date Placeholder 4"/>
          <p:cNvSpPr>
            <a:spLocks noGrp="1"/>
          </p:cNvSpPr>
          <p:nvPr>
            <p:ph type="dt" sz="half" idx="10"/>
          </p:nvPr>
        </p:nvSpPr>
        <p:spPr/>
        <p:txBody>
          <a:bodyPr/>
          <a:lstStyle/>
          <a:p>
            <a:r>
              <a:rPr lang="en-US"/>
              <a:t>Smart Cap</a:t>
            </a:r>
            <a:endParaRPr lang="en-US" dirty="0"/>
          </a:p>
        </p:txBody>
      </p:sp>
      <p:sp>
        <p:nvSpPr>
          <p:cNvPr id="23" name="Slide Number Placeholder 22"/>
          <p:cNvSpPr>
            <a:spLocks noGrp="1"/>
          </p:cNvSpPr>
          <p:nvPr>
            <p:ph type="sldNum" sz="quarter" idx="4"/>
          </p:nvPr>
        </p:nvSpPr>
        <p:spPr/>
        <p:txBody>
          <a:bodyPr/>
          <a:lstStyle/>
          <a:p>
            <a:fld id="{54684863-ADF7-4CCE-8C45-7D8CD5ED6937}" type="slidenum">
              <a:rPr lang="en-US" smtClean="0"/>
              <a:pPr/>
              <a:t>8</a:t>
            </a:fld>
            <a:endParaRPr lang="en-US" dirty="0"/>
          </a:p>
        </p:txBody>
      </p:sp>
      <p:sp>
        <p:nvSpPr>
          <p:cNvPr id="15" name="Rectangle 7">
            <a:extLst>
              <a:ext uri="{FF2B5EF4-FFF2-40B4-BE49-F238E27FC236}">
                <a16:creationId xmlns:a16="http://schemas.microsoft.com/office/drawing/2014/main" id="{9D60F57C-BA1A-3905-5993-7E84A38181D2}"/>
              </a:ext>
            </a:extLst>
          </p:cNvPr>
          <p:cNvSpPr>
            <a:spLocks noChangeArrowheads="1"/>
          </p:cNvSpPr>
          <p:nvPr/>
        </p:nvSpPr>
        <p:spPr bwMode="auto">
          <a:xfrm>
            <a:off x="5513088" y="4069064"/>
            <a:ext cx="3274442" cy="646973"/>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dirty="0">
                <a:latin typeface="Arial Unicode MS" pitchFamily="34" charset="-128"/>
                <a:ea typeface="Arial Unicode MS" pitchFamily="34" charset="-128"/>
                <a:cs typeface="Arial Unicode MS" pitchFamily="34" charset="-128"/>
              </a:rPr>
              <a:t>Optimal Allocation at expected</a:t>
            </a:r>
            <a:br>
              <a:rPr lang="en-US" dirty="0">
                <a:latin typeface="Arial Unicode MS" pitchFamily="34" charset="-128"/>
                <a:ea typeface="Arial Unicode MS" pitchFamily="34" charset="-128"/>
                <a:cs typeface="Arial Unicode MS" pitchFamily="34" charset="-128"/>
              </a:rPr>
            </a:br>
            <a:r>
              <a:rPr lang="en-US" dirty="0">
                <a:latin typeface="Arial Unicode MS" pitchFamily="34" charset="-128"/>
                <a:ea typeface="Arial Unicode MS" pitchFamily="34" charset="-128"/>
                <a:cs typeface="Arial Unicode MS" pitchFamily="34" charset="-128"/>
              </a:rPr>
              <a:t>MB realization</a:t>
            </a:r>
          </a:p>
        </p:txBody>
      </p:sp>
      <p:cxnSp>
        <p:nvCxnSpPr>
          <p:cNvPr id="26" name="Straight Arrow Connector 25">
            <a:extLst>
              <a:ext uri="{FF2B5EF4-FFF2-40B4-BE49-F238E27FC236}">
                <a16:creationId xmlns:a16="http://schemas.microsoft.com/office/drawing/2014/main" id="{1ECBC9E9-3B53-9DF2-E328-ED9F662568A7}"/>
              </a:ext>
            </a:extLst>
          </p:cNvPr>
          <p:cNvCxnSpPr>
            <a:cxnSpLocks/>
          </p:cNvCxnSpPr>
          <p:nvPr/>
        </p:nvCxnSpPr>
        <p:spPr>
          <a:xfrm flipH="1" flipV="1">
            <a:off x="3200400" y="4216048"/>
            <a:ext cx="2200569" cy="153962"/>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7">
            <a:extLst>
              <a:ext uri="{FF2B5EF4-FFF2-40B4-BE49-F238E27FC236}">
                <a16:creationId xmlns:a16="http://schemas.microsoft.com/office/drawing/2014/main" id="{76618A75-D062-5195-21B8-01340C2429FD}"/>
              </a:ext>
            </a:extLst>
          </p:cNvPr>
          <p:cNvSpPr>
            <a:spLocks noChangeArrowheads="1"/>
          </p:cNvSpPr>
          <p:nvPr/>
        </p:nvSpPr>
        <p:spPr bwMode="auto">
          <a:xfrm>
            <a:off x="5556708" y="4921632"/>
            <a:ext cx="3232965" cy="672621"/>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dirty="0">
                <a:latin typeface="Arial Unicode MS" pitchFamily="34" charset="-128"/>
                <a:ea typeface="Arial Unicode MS" pitchFamily="34" charset="-128"/>
                <a:cs typeface="Arial Unicode MS" pitchFamily="34" charset="-128"/>
              </a:rPr>
              <a:t>Optimal Allocation at low</a:t>
            </a:r>
          </a:p>
          <a:p>
            <a:pPr eaLnBrk="0" hangingPunct="0">
              <a:spcBef>
                <a:spcPts val="200"/>
              </a:spcBef>
            </a:pPr>
            <a:r>
              <a:rPr lang="en-US" dirty="0">
                <a:latin typeface="Arial Unicode MS" pitchFamily="34" charset="-128"/>
                <a:ea typeface="Arial Unicode MS" pitchFamily="34" charset="-128"/>
                <a:cs typeface="Arial Unicode MS" pitchFamily="34" charset="-128"/>
              </a:rPr>
              <a:t>MB realization</a:t>
            </a:r>
          </a:p>
        </p:txBody>
      </p:sp>
      <p:cxnSp>
        <p:nvCxnSpPr>
          <p:cNvPr id="32" name="Straight Arrow Connector 31">
            <a:extLst>
              <a:ext uri="{FF2B5EF4-FFF2-40B4-BE49-F238E27FC236}">
                <a16:creationId xmlns:a16="http://schemas.microsoft.com/office/drawing/2014/main" id="{135EE909-798C-3F39-2209-A98745ED5E84}"/>
              </a:ext>
            </a:extLst>
          </p:cNvPr>
          <p:cNvCxnSpPr>
            <a:cxnSpLocks/>
          </p:cNvCxnSpPr>
          <p:nvPr/>
        </p:nvCxnSpPr>
        <p:spPr>
          <a:xfrm flipH="1" flipV="1">
            <a:off x="2617116" y="4594062"/>
            <a:ext cx="3036808" cy="374913"/>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919DC9C3-614A-EE73-E138-6818A8B61BA3}"/>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26236887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Price Regulation (Tax): </a:t>
            </a:r>
          </a:p>
        </p:txBody>
      </p:sp>
      <p:sp>
        <p:nvSpPr>
          <p:cNvPr id="21" name="Rectangle 10"/>
          <p:cNvSpPr>
            <a:spLocks noChangeArrowheads="1"/>
          </p:cNvSpPr>
          <p:nvPr/>
        </p:nvSpPr>
        <p:spPr bwMode="auto">
          <a:xfrm rot="19722223">
            <a:off x="1285963" y="1665604"/>
            <a:ext cx="2979050" cy="646973"/>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pPr>
            <a:r>
              <a:rPr lang="en-US" dirty="0"/>
              <a:t>MB = Marginal </a:t>
            </a:r>
            <a:br>
              <a:rPr lang="en-US" dirty="0"/>
            </a:br>
            <a:r>
              <a:rPr lang="en-US" dirty="0"/>
              <a:t>Benefits from Emitting</a:t>
            </a:r>
          </a:p>
        </p:txBody>
      </p:sp>
      <p:sp>
        <p:nvSpPr>
          <p:cNvPr id="7" name="Line 4"/>
          <p:cNvSpPr>
            <a:spLocks noChangeShapeType="1"/>
          </p:cNvSpPr>
          <p:nvPr/>
        </p:nvSpPr>
        <p:spPr bwMode="auto">
          <a:xfrm>
            <a:off x="1150642" y="2573857"/>
            <a:ext cx="0" cy="3198081"/>
          </a:xfrm>
          <a:prstGeom prst="line">
            <a:avLst/>
          </a:prstGeom>
          <a:noFill/>
          <a:ln w="12700">
            <a:solidFill>
              <a:schemeClr val="tx1"/>
            </a:solidFill>
            <a:round/>
            <a:headEnd type="stealth" w="med" len="med"/>
            <a:tailEnd type="none" w="sm" len="sm"/>
          </a:ln>
          <a:effectLst/>
        </p:spPr>
        <p:txBody>
          <a:bodyPr wrap="none" anchor="ctr"/>
          <a:lstStyle/>
          <a:p>
            <a:endParaRPr lang="en-US"/>
          </a:p>
        </p:txBody>
      </p:sp>
      <p:sp>
        <p:nvSpPr>
          <p:cNvPr id="8" name="Line 5"/>
          <p:cNvSpPr>
            <a:spLocks noChangeShapeType="1"/>
          </p:cNvSpPr>
          <p:nvPr/>
        </p:nvSpPr>
        <p:spPr bwMode="auto">
          <a:xfrm>
            <a:off x="1049912" y="5648885"/>
            <a:ext cx="4832919" cy="0"/>
          </a:xfrm>
          <a:prstGeom prst="line">
            <a:avLst/>
          </a:prstGeom>
          <a:noFill/>
          <a:ln w="12700">
            <a:solidFill>
              <a:schemeClr val="tx1"/>
            </a:solidFill>
            <a:round/>
            <a:headEnd type="none" w="sm" len="sm"/>
            <a:tailEnd type="stealth" w="med" len="med"/>
          </a:ln>
          <a:effectLst/>
        </p:spPr>
        <p:txBody>
          <a:bodyPr wrap="none" anchor="ctr"/>
          <a:lstStyle/>
          <a:p>
            <a:endParaRPr lang="en-US"/>
          </a:p>
        </p:txBody>
      </p:sp>
      <p:sp>
        <p:nvSpPr>
          <p:cNvPr id="9" name="Line 6"/>
          <p:cNvSpPr>
            <a:spLocks noChangeShapeType="1"/>
          </p:cNvSpPr>
          <p:nvPr/>
        </p:nvSpPr>
        <p:spPr bwMode="auto">
          <a:xfrm flipV="1">
            <a:off x="1581634" y="2719691"/>
            <a:ext cx="3495561" cy="2459766"/>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10" name="Rectangle 7"/>
          <p:cNvSpPr>
            <a:spLocks noChangeArrowheads="1"/>
          </p:cNvSpPr>
          <p:nvPr/>
        </p:nvSpPr>
        <p:spPr bwMode="auto">
          <a:xfrm>
            <a:off x="4854094" y="5710411"/>
            <a:ext cx="1954600" cy="369157"/>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Emissions</a:t>
            </a:r>
          </a:p>
        </p:txBody>
      </p:sp>
      <p:sp>
        <p:nvSpPr>
          <p:cNvPr id="11" name="Rectangle 8"/>
          <p:cNvSpPr>
            <a:spLocks noChangeArrowheads="1"/>
          </p:cNvSpPr>
          <p:nvPr/>
        </p:nvSpPr>
        <p:spPr bwMode="auto">
          <a:xfrm>
            <a:off x="5059841" y="2449523"/>
            <a:ext cx="3093559" cy="332496"/>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pPr>
            <a:r>
              <a:rPr lang="en-US" dirty="0"/>
              <a:t>MD = Social Cost of Carbon</a:t>
            </a:r>
          </a:p>
        </p:txBody>
      </p:sp>
      <p:sp>
        <p:nvSpPr>
          <p:cNvPr id="12" name="Line 9"/>
          <p:cNvSpPr>
            <a:spLocks noChangeShapeType="1"/>
          </p:cNvSpPr>
          <p:nvPr/>
        </p:nvSpPr>
        <p:spPr bwMode="auto">
          <a:xfrm>
            <a:off x="1047769" y="4110730"/>
            <a:ext cx="4215678" cy="0"/>
          </a:xfrm>
          <a:prstGeom prst="line">
            <a:avLst/>
          </a:prstGeom>
          <a:noFill/>
          <a:ln w="28575">
            <a:solidFill>
              <a:schemeClr val="accent6">
                <a:lumMod val="75000"/>
              </a:schemeClr>
            </a:solidFill>
            <a:round/>
            <a:headEnd type="none" w="sm" len="sm"/>
            <a:tailEnd type="none" w="sm" len="sm"/>
          </a:ln>
          <a:effectLst/>
        </p:spPr>
        <p:txBody>
          <a:bodyPr wrap="none" anchor="ctr"/>
          <a:lstStyle/>
          <a:p>
            <a:endParaRPr lang="en-US"/>
          </a:p>
        </p:txBody>
      </p:sp>
      <p:sp>
        <p:nvSpPr>
          <p:cNvPr id="14" name="Rectangle 11"/>
          <p:cNvSpPr>
            <a:spLocks noChangeArrowheads="1"/>
          </p:cNvSpPr>
          <p:nvPr/>
        </p:nvSpPr>
        <p:spPr bwMode="auto">
          <a:xfrm>
            <a:off x="543149" y="3906283"/>
            <a:ext cx="822989" cy="369157"/>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solidFill>
                  <a:schemeClr val="accent5">
                    <a:lumMod val="75000"/>
                  </a:schemeClr>
                </a:solidFill>
              </a:rPr>
              <a:t>Tax</a:t>
            </a:r>
          </a:p>
        </p:txBody>
      </p:sp>
      <p:sp>
        <p:nvSpPr>
          <p:cNvPr id="17" name="Line 14"/>
          <p:cNvSpPr>
            <a:spLocks noChangeShapeType="1"/>
          </p:cNvSpPr>
          <p:nvPr/>
        </p:nvSpPr>
        <p:spPr bwMode="auto">
          <a:xfrm>
            <a:off x="2899494" y="2572575"/>
            <a:ext cx="1643836" cy="2582818"/>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20" name="Line 6"/>
          <p:cNvSpPr>
            <a:spLocks noChangeShapeType="1"/>
          </p:cNvSpPr>
          <p:nvPr/>
        </p:nvSpPr>
        <p:spPr bwMode="auto">
          <a:xfrm>
            <a:off x="2282253" y="2799453"/>
            <a:ext cx="1643835" cy="2582818"/>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24" name="Rectangle 7"/>
          <p:cNvSpPr>
            <a:spLocks noChangeArrowheads="1"/>
          </p:cNvSpPr>
          <p:nvPr/>
        </p:nvSpPr>
        <p:spPr bwMode="auto">
          <a:xfrm>
            <a:off x="748332" y="2264680"/>
            <a:ext cx="1954600" cy="332496"/>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dirty="0"/>
              <a:t>Price</a:t>
            </a:r>
          </a:p>
        </p:txBody>
      </p:sp>
      <p:cxnSp>
        <p:nvCxnSpPr>
          <p:cNvPr id="28" name="Straight Arrow Connector 27"/>
          <p:cNvCxnSpPr/>
          <p:nvPr/>
        </p:nvCxnSpPr>
        <p:spPr>
          <a:xfrm flipH="1" flipV="1">
            <a:off x="3962037" y="4164433"/>
            <a:ext cx="1413418" cy="349767"/>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7"/>
          <p:cNvSpPr>
            <a:spLocks noChangeArrowheads="1"/>
          </p:cNvSpPr>
          <p:nvPr/>
        </p:nvSpPr>
        <p:spPr bwMode="auto">
          <a:xfrm>
            <a:off x="5493415" y="3072260"/>
            <a:ext cx="3232965" cy="734176"/>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sz="2000" dirty="0">
                <a:latin typeface="Arial Unicode MS" pitchFamily="34" charset="-128"/>
                <a:ea typeface="Arial Unicode MS" pitchFamily="34" charset="-128"/>
                <a:cs typeface="Arial Unicode MS" pitchFamily="34" charset="-128"/>
              </a:rPr>
              <a:t>Optimal Allocation </a:t>
            </a:r>
          </a:p>
          <a:p>
            <a:pPr eaLnBrk="0" hangingPunct="0">
              <a:spcBef>
                <a:spcPts val="200"/>
              </a:spcBef>
            </a:pPr>
            <a:r>
              <a:rPr lang="en-US" sz="2000" dirty="0">
                <a:latin typeface="Arial Unicode MS" pitchFamily="34" charset="-128"/>
                <a:ea typeface="Arial Unicode MS" pitchFamily="34" charset="-128"/>
                <a:cs typeface="Arial Unicode MS" pitchFamily="34" charset="-128"/>
              </a:rPr>
              <a:t>at high MB realization</a:t>
            </a:r>
          </a:p>
        </p:txBody>
      </p:sp>
      <p:sp>
        <p:nvSpPr>
          <p:cNvPr id="31" name="Rectangle 7"/>
          <p:cNvSpPr>
            <a:spLocks noChangeArrowheads="1"/>
          </p:cNvSpPr>
          <p:nvPr/>
        </p:nvSpPr>
        <p:spPr bwMode="auto">
          <a:xfrm>
            <a:off x="4425374" y="5012479"/>
            <a:ext cx="3232965" cy="708528"/>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sz="2000" dirty="0">
                <a:latin typeface="Arial Unicode MS" pitchFamily="34" charset="-128"/>
                <a:ea typeface="Arial Unicode MS" pitchFamily="34" charset="-128"/>
                <a:cs typeface="Arial Unicode MS" pitchFamily="34" charset="-128"/>
              </a:rPr>
              <a:t>Higher than expected </a:t>
            </a:r>
            <a:br>
              <a:rPr lang="en-US" sz="2000" dirty="0">
                <a:latin typeface="Arial Unicode MS" pitchFamily="34" charset="-128"/>
                <a:ea typeface="Arial Unicode MS" pitchFamily="34" charset="-128"/>
                <a:cs typeface="Arial Unicode MS" pitchFamily="34" charset="-128"/>
              </a:rPr>
            </a:br>
            <a:r>
              <a:rPr lang="en-US" sz="2000" dirty="0">
                <a:latin typeface="Arial Unicode MS" pitchFamily="34" charset="-128"/>
                <a:ea typeface="Arial Unicode MS" pitchFamily="34" charset="-128"/>
                <a:cs typeface="Arial Unicode MS" pitchFamily="34" charset="-128"/>
              </a:rPr>
              <a:t>MB realization</a:t>
            </a:r>
          </a:p>
        </p:txBody>
      </p:sp>
      <p:sp>
        <p:nvSpPr>
          <p:cNvPr id="32" name="AutoShape 44"/>
          <p:cNvSpPr>
            <a:spLocks noChangeArrowheads="1"/>
          </p:cNvSpPr>
          <p:nvPr/>
        </p:nvSpPr>
        <p:spPr bwMode="auto">
          <a:xfrm flipH="1">
            <a:off x="3669631" y="3513221"/>
            <a:ext cx="240629" cy="216568"/>
          </a:xfrm>
          <a:prstGeom prst="rtTriangle">
            <a:avLst/>
          </a:prstGeom>
          <a:solidFill>
            <a:srgbClr val="66FF66"/>
          </a:solidFill>
          <a:ln w="12700">
            <a:noFill/>
            <a:miter lim="800000"/>
            <a:headEnd type="none" w="sm" len="sm"/>
            <a:tailEnd type="none" w="sm" len="sm"/>
          </a:ln>
          <a:effectLst/>
        </p:spPr>
        <p:txBody>
          <a:bodyPr wrap="none" anchor="ctr"/>
          <a:lstStyle/>
          <a:p>
            <a:endParaRPr lang="en-US"/>
          </a:p>
        </p:txBody>
      </p:sp>
      <p:sp>
        <p:nvSpPr>
          <p:cNvPr id="34" name="Rectangle 33"/>
          <p:cNvSpPr/>
          <p:nvPr/>
        </p:nvSpPr>
        <p:spPr>
          <a:xfrm>
            <a:off x="5505766" y="3003258"/>
            <a:ext cx="2876234" cy="922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7"/>
          <p:cNvSpPr>
            <a:spLocks noChangeArrowheads="1"/>
          </p:cNvSpPr>
          <p:nvPr/>
        </p:nvSpPr>
        <p:spPr bwMode="auto">
          <a:xfrm>
            <a:off x="5444008" y="3622827"/>
            <a:ext cx="3232965" cy="400752"/>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sz="2000" dirty="0">
                <a:solidFill>
                  <a:schemeClr val="accent5">
                    <a:lumMod val="75000"/>
                  </a:schemeClr>
                </a:solidFill>
                <a:latin typeface="Arial Unicode MS" pitchFamily="34" charset="-128"/>
                <a:ea typeface="Arial Unicode MS" pitchFamily="34" charset="-128"/>
                <a:cs typeface="Arial Unicode MS" pitchFamily="34" charset="-128"/>
              </a:rPr>
              <a:t>Welfare Loss under Tax</a:t>
            </a:r>
          </a:p>
        </p:txBody>
      </p:sp>
      <p:sp>
        <p:nvSpPr>
          <p:cNvPr id="35" name="Rectangle 7"/>
          <p:cNvSpPr>
            <a:spLocks noChangeArrowheads="1"/>
          </p:cNvSpPr>
          <p:nvPr/>
        </p:nvSpPr>
        <p:spPr bwMode="auto">
          <a:xfrm>
            <a:off x="4543330" y="970762"/>
            <a:ext cx="4493005" cy="734176"/>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sz="2000" i="1" dirty="0">
                <a:solidFill>
                  <a:srgbClr val="D76E4D"/>
                </a:solidFill>
                <a:latin typeface="Arial Unicode MS" pitchFamily="34" charset="-128"/>
                <a:ea typeface="Arial Unicode MS" pitchFamily="34" charset="-128"/>
                <a:cs typeface="Arial Unicode MS" pitchFamily="34" charset="-128"/>
              </a:rPr>
              <a:t>Observe:    Flatter MD curve</a:t>
            </a:r>
          </a:p>
          <a:p>
            <a:pPr eaLnBrk="0" hangingPunct="0">
              <a:spcBef>
                <a:spcPts val="200"/>
              </a:spcBef>
            </a:pPr>
            <a:r>
              <a:rPr lang="en-US" sz="2000" i="1" dirty="0">
                <a:solidFill>
                  <a:srgbClr val="D76E4D"/>
                </a:solidFill>
                <a:latin typeface="Arial Unicode MS" pitchFamily="34" charset="-128"/>
                <a:ea typeface="Arial Unicode MS" pitchFamily="34" charset="-128"/>
                <a:cs typeface="Arial Unicode MS" pitchFamily="34" charset="-128"/>
                <a:sym typeface="Mathematica1" panose="05000502060100000001" pitchFamily="2" charset="2"/>
              </a:rPr>
              <a:t>-&gt; </a:t>
            </a:r>
            <a:r>
              <a:rPr lang="en-US" sz="2000" b="1" i="1" dirty="0">
                <a:solidFill>
                  <a:srgbClr val="D76E4D"/>
                </a:solidFill>
                <a:latin typeface="Arial Unicode MS" pitchFamily="34" charset="-128"/>
                <a:ea typeface="Arial Unicode MS" pitchFamily="34" charset="-128"/>
                <a:cs typeface="Arial Unicode MS" pitchFamily="34" charset="-128"/>
                <a:sym typeface="Mathematica1" panose="05000502060100000001" pitchFamily="2" charset="2"/>
              </a:rPr>
              <a:t>Lower Welfare Loss under Tax</a:t>
            </a:r>
            <a:endParaRPr lang="en-US" sz="2000" b="1" i="1" dirty="0">
              <a:solidFill>
                <a:srgbClr val="D76E4D"/>
              </a:solidFill>
              <a:latin typeface="Arial Unicode MS" pitchFamily="34" charset="-128"/>
              <a:ea typeface="Arial Unicode MS" pitchFamily="34" charset="-128"/>
              <a:cs typeface="Arial Unicode MS" pitchFamily="34" charset="-128"/>
            </a:endParaRPr>
          </a:p>
        </p:txBody>
      </p:sp>
      <p:sp>
        <p:nvSpPr>
          <p:cNvPr id="36" name="AutoShape 22"/>
          <p:cNvSpPr>
            <a:spLocks noChangeArrowheads="1"/>
          </p:cNvSpPr>
          <p:nvPr/>
        </p:nvSpPr>
        <p:spPr bwMode="auto">
          <a:xfrm rot="16200000" flipH="1">
            <a:off x="3585410" y="3789948"/>
            <a:ext cx="385012" cy="240632"/>
          </a:xfrm>
          <a:prstGeom prst="rtTriangle">
            <a:avLst/>
          </a:prstGeom>
          <a:solidFill>
            <a:srgbClr val="66FF66"/>
          </a:solidFill>
          <a:ln w="12700">
            <a:noFill/>
            <a:miter lim="800000"/>
            <a:headEnd type="none" w="sm" len="sm"/>
            <a:tailEnd type="none" w="sm" len="sm"/>
          </a:ln>
          <a:effectLst/>
        </p:spPr>
        <p:txBody>
          <a:bodyPr wrap="none" anchor="ctr"/>
          <a:lstStyle/>
          <a:p>
            <a:endParaRPr lang="en-US"/>
          </a:p>
        </p:txBody>
      </p:sp>
      <p:sp>
        <p:nvSpPr>
          <p:cNvPr id="29" name="Line 10"/>
          <p:cNvSpPr>
            <a:spLocks noChangeShapeType="1"/>
          </p:cNvSpPr>
          <p:nvPr/>
        </p:nvSpPr>
        <p:spPr bwMode="auto">
          <a:xfrm flipH="1">
            <a:off x="3091033" y="2215451"/>
            <a:ext cx="26241" cy="3556488"/>
          </a:xfrm>
          <a:prstGeom prst="line">
            <a:avLst/>
          </a:prstGeom>
          <a:noFill/>
          <a:ln w="28575">
            <a:solidFill>
              <a:schemeClr val="accent2"/>
            </a:solidFill>
            <a:round/>
            <a:headEnd type="none" w="sm" len="sm"/>
            <a:tailEnd type="none" w="sm" len="sm"/>
          </a:ln>
          <a:effectLst/>
        </p:spPr>
        <p:txBody>
          <a:bodyPr wrap="none" anchor="ctr"/>
          <a:lstStyle/>
          <a:p>
            <a:endParaRPr lang="en-US"/>
          </a:p>
        </p:txBody>
      </p:sp>
      <p:cxnSp>
        <p:nvCxnSpPr>
          <p:cNvPr id="37" name="Straight Arrow Connector 36"/>
          <p:cNvCxnSpPr/>
          <p:nvPr/>
        </p:nvCxnSpPr>
        <p:spPr>
          <a:xfrm flipH="1">
            <a:off x="3155609" y="2468559"/>
            <a:ext cx="610725" cy="37842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3829244" y="3776911"/>
            <a:ext cx="1504537" cy="22396"/>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AutoShape 16"/>
          <p:cNvSpPr>
            <a:spLocks noChangeArrowheads="1"/>
          </p:cNvSpPr>
          <p:nvPr/>
        </p:nvSpPr>
        <p:spPr bwMode="auto">
          <a:xfrm>
            <a:off x="3127525" y="2970896"/>
            <a:ext cx="492086" cy="726649"/>
          </a:xfrm>
          <a:prstGeom prst="rtTriangle">
            <a:avLst/>
          </a:prstGeom>
          <a:solidFill>
            <a:schemeClr val="accent1"/>
          </a:solidFill>
          <a:ln w="12700">
            <a:noFill/>
            <a:miter lim="800000"/>
            <a:headEnd/>
            <a:tailEnd/>
          </a:ln>
          <a:effectLst/>
        </p:spPr>
        <p:txBody>
          <a:bodyPr wrap="none" anchor="ctr"/>
          <a:lstStyle/>
          <a:p>
            <a:endParaRPr lang="en-US"/>
          </a:p>
        </p:txBody>
      </p:sp>
      <p:sp>
        <p:nvSpPr>
          <p:cNvPr id="40" name="AutoShape 17"/>
          <p:cNvSpPr>
            <a:spLocks noChangeArrowheads="1"/>
          </p:cNvSpPr>
          <p:nvPr/>
        </p:nvSpPr>
        <p:spPr bwMode="auto">
          <a:xfrm rot="5400000">
            <a:off x="3193665" y="3632687"/>
            <a:ext cx="430682" cy="562963"/>
          </a:xfrm>
          <a:prstGeom prst="rtTriangle">
            <a:avLst/>
          </a:prstGeom>
          <a:solidFill>
            <a:schemeClr val="accent1"/>
          </a:solidFill>
          <a:ln w="12700">
            <a:noFill/>
            <a:miter lim="800000"/>
            <a:headEnd/>
            <a:tailEnd/>
          </a:ln>
          <a:effectLst/>
        </p:spPr>
        <p:txBody>
          <a:bodyPr wrap="none" anchor="ctr"/>
          <a:lstStyle/>
          <a:p>
            <a:endParaRPr lang="en-US"/>
          </a:p>
        </p:txBody>
      </p:sp>
      <p:sp>
        <p:nvSpPr>
          <p:cNvPr id="42" name="Rectangle 7"/>
          <p:cNvSpPr>
            <a:spLocks noChangeArrowheads="1"/>
          </p:cNvSpPr>
          <p:nvPr/>
        </p:nvSpPr>
        <p:spPr bwMode="auto">
          <a:xfrm>
            <a:off x="5416104" y="3047640"/>
            <a:ext cx="3232965" cy="400752"/>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sz="2000" dirty="0">
                <a:solidFill>
                  <a:schemeClr val="accent1"/>
                </a:solidFill>
                <a:latin typeface="Arial Unicode MS" pitchFamily="34" charset="-128"/>
                <a:ea typeface="Arial Unicode MS" pitchFamily="34" charset="-128"/>
                <a:cs typeface="Arial Unicode MS" pitchFamily="34" charset="-128"/>
              </a:rPr>
              <a:t>Welfare Loss under Cap</a:t>
            </a:r>
          </a:p>
        </p:txBody>
      </p:sp>
      <p:cxnSp>
        <p:nvCxnSpPr>
          <p:cNvPr id="23" name="Straight Arrow Connector 22"/>
          <p:cNvCxnSpPr/>
          <p:nvPr/>
        </p:nvCxnSpPr>
        <p:spPr>
          <a:xfrm flipH="1">
            <a:off x="3318982" y="3249509"/>
            <a:ext cx="2002448" cy="310243"/>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7"/>
          <p:cNvSpPr>
            <a:spLocks noChangeArrowheads="1"/>
          </p:cNvSpPr>
          <p:nvPr/>
        </p:nvSpPr>
        <p:spPr bwMode="auto">
          <a:xfrm>
            <a:off x="5395245" y="4285777"/>
            <a:ext cx="3232965" cy="400752"/>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sz="2000" dirty="0">
                <a:solidFill>
                  <a:schemeClr val="accent5">
                    <a:lumMod val="75000"/>
                  </a:schemeClr>
                </a:solidFill>
                <a:latin typeface="Arial Unicode MS" pitchFamily="34" charset="-128"/>
                <a:ea typeface="Arial Unicode MS" pitchFamily="34" charset="-128"/>
                <a:cs typeface="Arial Unicode MS" pitchFamily="34" charset="-128"/>
              </a:rPr>
              <a:t>Market Equilibrium Tax</a:t>
            </a:r>
          </a:p>
        </p:txBody>
      </p:sp>
      <p:sp>
        <p:nvSpPr>
          <p:cNvPr id="48" name="Rectangle 7"/>
          <p:cNvSpPr>
            <a:spLocks noChangeArrowheads="1"/>
          </p:cNvSpPr>
          <p:nvPr/>
        </p:nvSpPr>
        <p:spPr bwMode="auto">
          <a:xfrm>
            <a:off x="3270460" y="2045143"/>
            <a:ext cx="2887334" cy="400752"/>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sz="2000" dirty="0">
                <a:solidFill>
                  <a:schemeClr val="accent1"/>
                </a:solidFill>
                <a:latin typeface="Arial Unicode MS" pitchFamily="34" charset="-128"/>
                <a:ea typeface="Arial Unicode MS" pitchFamily="34" charset="-128"/>
                <a:cs typeface="Arial Unicode MS" pitchFamily="34" charset="-128"/>
              </a:rPr>
              <a:t>Market Equilibrium Cap</a:t>
            </a:r>
          </a:p>
        </p:txBody>
      </p:sp>
      <p:sp>
        <p:nvSpPr>
          <p:cNvPr id="49" name="Rectangle 7"/>
          <p:cNvSpPr>
            <a:spLocks noChangeArrowheads="1"/>
          </p:cNvSpPr>
          <p:nvPr/>
        </p:nvSpPr>
        <p:spPr bwMode="auto">
          <a:xfrm>
            <a:off x="2724865" y="5802475"/>
            <a:ext cx="932734" cy="400752"/>
          </a:xfrm>
          <a:prstGeom prst="rect">
            <a:avLst/>
          </a:prstGeom>
          <a:noFill/>
          <a:ln w="9525">
            <a:noFill/>
            <a:miter lim="800000"/>
            <a:headEnd/>
            <a:tailEnd/>
          </a:ln>
          <a:effectLst/>
        </p:spPr>
        <p:txBody>
          <a:bodyPr wrap="square" lIns="92075" tIns="46038" rIns="92075" bIns="46038">
            <a:spAutoFit/>
          </a:bodyPr>
          <a:lstStyle/>
          <a:p>
            <a:pPr eaLnBrk="0" hangingPunct="0">
              <a:spcBef>
                <a:spcPts val="200"/>
              </a:spcBef>
            </a:pPr>
            <a:r>
              <a:rPr lang="en-US" sz="2000" dirty="0">
                <a:solidFill>
                  <a:schemeClr val="accent1"/>
                </a:solidFill>
                <a:latin typeface="Arial Unicode MS" pitchFamily="34" charset="-128"/>
                <a:ea typeface="Arial Unicode MS" pitchFamily="34" charset="-128"/>
                <a:cs typeface="Arial Unicode MS" pitchFamily="34" charset="-128"/>
              </a:rPr>
              <a:t>Cap</a:t>
            </a:r>
          </a:p>
        </p:txBody>
      </p:sp>
      <p:sp>
        <p:nvSpPr>
          <p:cNvPr id="2" name="Date Placeholder 1"/>
          <p:cNvSpPr>
            <a:spLocks noGrp="1"/>
          </p:cNvSpPr>
          <p:nvPr>
            <p:ph type="dt" sz="half" idx="10"/>
          </p:nvPr>
        </p:nvSpPr>
        <p:spPr/>
        <p:txBody>
          <a:bodyPr/>
          <a:lstStyle/>
          <a:p>
            <a:r>
              <a:rPr lang="en-US"/>
              <a:t>Smart Cap</a:t>
            </a:r>
            <a:endParaRPr lang="en-US" dirty="0"/>
          </a:p>
        </p:txBody>
      </p:sp>
      <p:sp>
        <p:nvSpPr>
          <p:cNvPr id="13" name="Slide Number Placeholder 12"/>
          <p:cNvSpPr>
            <a:spLocks noGrp="1"/>
          </p:cNvSpPr>
          <p:nvPr>
            <p:ph type="sldNum" sz="quarter" idx="4"/>
          </p:nvPr>
        </p:nvSpPr>
        <p:spPr/>
        <p:txBody>
          <a:bodyPr/>
          <a:lstStyle/>
          <a:p>
            <a:fld id="{54684863-ADF7-4CCE-8C45-7D8CD5ED6937}" type="slidenum">
              <a:rPr lang="en-US" smtClean="0"/>
              <a:pPr/>
              <a:t>9</a:t>
            </a:fld>
            <a:endParaRPr lang="en-US" dirty="0"/>
          </a:p>
        </p:txBody>
      </p:sp>
      <p:sp>
        <p:nvSpPr>
          <p:cNvPr id="4" name="Title 1">
            <a:extLst>
              <a:ext uri="{FF2B5EF4-FFF2-40B4-BE49-F238E27FC236}">
                <a16:creationId xmlns:a16="http://schemas.microsoft.com/office/drawing/2014/main" id="{EACDBAB9-2A51-4B22-7BF3-756A6A30F3D0}"/>
              </a:ext>
            </a:extLst>
          </p:cNvPr>
          <p:cNvSpPr>
            <a:spLocks noGrp="1"/>
          </p:cNvSpPr>
          <p:nvPr>
            <p:ph type="title"/>
          </p:nvPr>
        </p:nvSpPr>
        <p:spPr>
          <a:xfrm>
            <a:off x="457200" y="533400"/>
            <a:ext cx="8229600" cy="438912"/>
          </a:xfrm>
        </p:spPr>
        <p:txBody>
          <a:bodyPr/>
          <a:lstStyle/>
          <a:p>
            <a:r>
              <a:rPr lang="en-US" dirty="0"/>
              <a:t>I - The Static World: Tax vs Cap</a:t>
            </a:r>
          </a:p>
        </p:txBody>
      </p:sp>
      <p:sp>
        <p:nvSpPr>
          <p:cNvPr id="6" name="Footer Placeholder 5">
            <a:extLst>
              <a:ext uri="{FF2B5EF4-FFF2-40B4-BE49-F238E27FC236}">
                <a16:creationId xmlns:a16="http://schemas.microsoft.com/office/drawing/2014/main" id="{3D6CBB84-6FAA-2BB9-C89F-3859DD383D4E}"/>
              </a:ext>
            </a:extLst>
          </p:cNvPr>
          <p:cNvSpPr>
            <a:spLocks noGrp="1"/>
          </p:cNvSpPr>
          <p:nvPr>
            <p:ph type="ftr" sz="quarter" idx="3"/>
          </p:nvPr>
        </p:nvSpPr>
        <p:spPr/>
        <p:txBody>
          <a:bodyPr/>
          <a:lstStyle/>
          <a:p>
            <a:r>
              <a:rPr lang="en-US"/>
              <a:t>Karp &amp; Traeger</a:t>
            </a:r>
            <a:endParaRPr lang="en-US" dirty="0"/>
          </a:p>
        </p:txBody>
      </p:sp>
    </p:spTree>
    <p:extLst>
      <p:ext uri="{BB962C8B-B14F-4D97-AF65-F5344CB8AC3E}">
        <p14:creationId xmlns:p14="http://schemas.microsoft.com/office/powerpoint/2010/main" val="20484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7" grpId="0" animBg="1"/>
      <p:bldP spid="31" grpId="0"/>
      <p:bldP spid="32" grpId="0" animBg="1"/>
      <p:bldP spid="33" grpId="0"/>
      <p:bldP spid="35" grpId="0"/>
      <p:bldP spid="36" grpId="0" animBg="1"/>
      <p:bldP spid="29" grpId="0" animBg="1"/>
      <p:bldP spid="39" grpId="0" animBg="1"/>
      <p:bldP spid="40" grpId="0" animBg="1"/>
      <p:bldP spid="42" grpId="0"/>
      <p:bldP spid="47" grpId="0"/>
      <p:bldP spid="4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C0C0C"/>
      </a:hlink>
      <a:folHlink>
        <a:srgbClr val="0C0C0C"/>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4382FCEC1F36645A30DD2B42C7ECE84" ma:contentTypeVersion="10" ma:contentTypeDescription="Opprett et nytt dokument." ma:contentTypeScope="" ma:versionID="6ab746039236a2e1c7674ec4a99bdaa1">
  <xsd:schema xmlns:xsd="http://www.w3.org/2001/XMLSchema" xmlns:xs="http://www.w3.org/2001/XMLSchema" xmlns:p="http://schemas.microsoft.com/office/2006/metadata/properties" xmlns:ns3="f04ac680-1e5a-45cb-8f3e-ad4e02805234" targetNamespace="http://schemas.microsoft.com/office/2006/metadata/properties" ma:root="true" ma:fieldsID="b054b9dd86c963d520d9aef36a40db12" ns3:_="">
    <xsd:import namespace="f04ac680-1e5a-45cb-8f3e-ad4e0280523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ac680-1e5a-45cb-8f3e-ad4e028052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704271-38DB-4F8A-ABCB-F1715A9A8B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4ac680-1e5a-45cb-8f3e-ad4e028052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BF0BF0-DFFC-423E-84D7-84167EBC422D}">
  <ds:schemaRefs>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f04ac680-1e5a-45cb-8f3e-ad4e02805234"/>
    <ds:schemaRef ds:uri="http://www.w3.org/XML/1998/namespace"/>
  </ds:schemaRefs>
</ds:datastoreItem>
</file>

<file path=customXml/itemProps3.xml><?xml version="1.0" encoding="utf-8"?>
<ds:datastoreItem xmlns:ds="http://schemas.openxmlformats.org/officeDocument/2006/customXml" ds:itemID="{7F50300E-C68E-429E-ABF5-65DFA1780F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53409</TotalTime>
  <Words>4900</Words>
  <Application>Microsoft Macintosh PowerPoint</Application>
  <PresentationFormat>On-screen Show (4:3)</PresentationFormat>
  <Paragraphs>625</Paragraphs>
  <Slides>34</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 Unicode MS</vt:lpstr>
      <vt:lpstr>Arial</vt:lpstr>
      <vt:lpstr>Calibri</vt:lpstr>
      <vt:lpstr>Cambria Math</vt:lpstr>
      <vt:lpstr>Constantia</vt:lpstr>
      <vt:lpstr>Mathematica1</vt:lpstr>
      <vt:lpstr>Times New Roman</vt:lpstr>
      <vt:lpstr>Wingdings 2</vt:lpstr>
      <vt:lpstr>1_Flow</vt:lpstr>
      <vt:lpstr>PowerPoint Presentation</vt:lpstr>
      <vt:lpstr> Background: CO2 Regulation</vt:lpstr>
      <vt:lpstr>Carbon Pricing Around The World</vt:lpstr>
      <vt:lpstr> Background: Issues</vt:lpstr>
      <vt:lpstr>Some Insights in the Literature</vt:lpstr>
      <vt:lpstr>Overview of the Lecture</vt:lpstr>
      <vt:lpstr>I - The Static World</vt:lpstr>
      <vt:lpstr>I - The Static World</vt:lpstr>
      <vt:lpstr>I - The Static World: Tax vs Cap</vt:lpstr>
      <vt:lpstr>I - The Static World: Tax vs Cap</vt:lpstr>
      <vt:lpstr>I - The Static World: Hybrid</vt:lpstr>
      <vt:lpstr>I - The Static World: The Smart Tax</vt:lpstr>
      <vt:lpstr>I - The Static World: Issues with The Smart Tax</vt:lpstr>
      <vt:lpstr>I - The Static World: The Smart Cap</vt:lpstr>
      <vt:lpstr>I - The Static World: The Smart Cap</vt:lpstr>
      <vt:lpstr>II.1 - Dynamic World: Intuition (smart tax)</vt:lpstr>
      <vt:lpstr>II.1 - Dynamic World: Intuition (smart tax)</vt:lpstr>
      <vt:lpstr>II.2 - Dynamic World: Linear Quadratic Model</vt:lpstr>
      <vt:lpstr>II.2 - Dynamic World: Theoretical Results Smart Tax</vt:lpstr>
      <vt:lpstr>II.2 - Dynamic World: Theoretical Results</vt:lpstr>
      <vt:lpstr>Quantification </vt:lpstr>
      <vt:lpstr>II.3 - Dynamic World: Quantitative Results </vt:lpstr>
      <vt:lpstr>II.3 - Dynamic World: Quantitative Results </vt:lpstr>
      <vt:lpstr>II.3 - Dynamic World: Quantitative Results </vt:lpstr>
      <vt:lpstr>III.4 Further Comments</vt:lpstr>
      <vt:lpstr>III.4 Banking &amp; European Market Stability Reserve</vt:lpstr>
      <vt:lpstr>III.4 More on incentives </vt:lpstr>
      <vt:lpstr>III.4 Practical Points regarding Implementation</vt:lpstr>
      <vt:lpstr>Conclusions</vt:lpstr>
      <vt:lpstr>Bibliography</vt:lpstr>
      <vt:lpstr>Bibliography</vt:lpstr>
      <vt:lpstr>Appendix: The Linear Quadratic Model</vt:lpstr>
      <vt:lpstr>Appendix: Partial/Slow Technology Adoption</vt:lpstr>
      <vt:lpstr>More Detail: technology trend plus stochastic deviation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Christian Traeger</cp:lastModifiedBy>
  <cp:revision>854</cp:revision>
  <cp:lastPrinted>2017-10-12T05:07:27Z</cp:lastPrinted>
  <dcterms:created xsi:type="dcterms:W3CDTF">2009-01-20T06:26:06Z</dcterms:created>
  <dcterms:modified xsi:type="dcterms:W3CDTF">2024-03-08T12:25:02Z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0x01010054382FCEC1F36645A30DD2B42C7ECE84</vt:lpwstr>
  </property>
</Properties>
</file>